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IBM Plex Sans"/>
      <p:regular r:id="rId46"/>
      <p:bold r:id="rId47"/>
      <p:italic r:id="rId48"/>
      <p:boldItalic r:id="rId49"/>
    </p:embeddedFont>
    <p:embeddedFont>
      <p:font typeface="Roboto"/>
      <p:regular r:id="rId50"/>
      <p:bold r:id="rId51"/>
      <p:italic r:id="rId52"/>
      <p:boldItalic r:id="rId53"/>
    </p:embeddedFont>
    <p:embeddedFont>
      <p:font typeface="Montserrat"/>
      <p:regular r:id="rId54"/>
      <p:bold r:id="rId55"/>
      <p:italic r:id="rId56"/>
      <p:boldItalic r:id="rId57"/>
    </p:embeddedFont>
    <p:embeddedFont>
      <p:font typeface="Montserrat Medium"/>
      <p:regular r:id="rId58"/>
      <p:bold r:id="rId59"/>
      <p:italic r:id="rId60"/>
      <p:boldItalic r:id="rId61"/>
    </p:embeddedFont>
    <p:embeddedFont>
      <p:font typeface="Montserrat ExtraBold"/>
      <p:bold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tephanie Boyl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56763B-3A29-4E28-9A52-3803396E40BC}">
  <a:tblStyle styleId="{1E56763B-3A29-4E28-9A52-3803396E40B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IBMPlexSans-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IBMPlexSans-italic.fntdata"/><Relationship Id="rId47" Type="http://schemas.openxmlformats.org/officeDocument/2006/relationships/font" Target="fonts/IBMPlexSans-bold.fntdata"/><Relationship Id="rId49" Type="http://schemas.openxmlformats.org/officeDocument/2006/relationships/font" Target="fonts/IBMPlex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ExtraBold-bold.fntdata"/><Relationship Id="rId61" Type="http://schemas.openxmlformats.org/officeDocument/2006/relationships/font" Target="fonts/MontserratMedium-boldItalic.fntdata"/><Relationship Id="rId20" Type="http://schemas.openxmlformats.org/officeDocument/2006/relationships/slide" Target="slides/slide14.xml"/><Relationship Id="rId63" Type="http://schemas.openxmlformats.org/officeDocument/2006/relationships/font" Target="fonts/MontserratExtraBold-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ontserratMedium-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5.xml"/><Relationship Id="rId55" Type="http://schemas.openxmlformats.org/officeDocument/2006/relationships/font" Target="fonts/Montserrat-bold.fntdata"/><Relationship Id="rId10" Type="http://schemas.openxmlformats.org/officeDocument/2006/relationships/slide" Target="slides/slide4.xml"/><Relationship Id="rId54" Type="http://schemas.openxmlformats.org/officeDocument/2006/relationships/font" Target="fonts/Montserrat-regular.fntdata"/><Relationship Id="rId13" Type="http://schemas.openxmlformats.org/officeDocument/2006/relationships/slide" Target="slides/slide7.xml"/><Relationship Id="rId57" Type="http://schemas.openxmlformats.org/officeDocument/2006/relationships/font" Target="fonts/Montserrat-boldItalic.fntdata"/><Relationship Id="rId12" Type="http://schemas.openxmlformats.org/officeDocument/2006/relationships/slide" Target="slides/slide6.xml"/><Relationship Id="rId56" Type="http://schemas.openxmlformats.org/officeDocument/2006/relationships/font" Target="fonts/Montserrat-italic.fntdata"/><Relationship Id="rId15" Type="http://schemas.openxmlformats.org/officeDocument/2006/relationships/slide" Target="slides/slide9.xml"/><Relationship Id="rId59" Type="http://schemas.openxmlformats.org/officeDocument/2006/relationships/font" Target="fonts/MontserratMedium-bold.fntdata"/><Relationship Id="rId14" Type="http://schemas.openxmlformats.org/officeDocument/2006/relationships/slide" Target="slides/slide8.xml"/><Relationship Id="rId58" Type="http://schemas.openxmlformats.org/officeDocument/2006/relationships/font" Target="fonts/MontserratMedium-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0-05T12:45:42.852">
    <p:pos x="6000" y="0"/>
    <p:text>Is this ready for the second presentation or does it need to be updated?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ai.com/blog/clip/#fn2" TargetMode="External"/><Relationship Id="rId3" Type="http://schemas.openxmlformats.org/officeDocument/2006/relationships/hyperlink" Target="https://openai.com/blog/clip/#rf23"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ai.com/blog/clip/#fn2" TargetMode="External"/><Relationship Id="rId3" Type="http://schemas.openxmlformats.org/officeDocument/2006/relationships/hyperlink" Target="https://openai.com/blog/clip/#rf23"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5e8e74e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f5e8e74e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56da5f050_2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56da5f050_2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notebook names for solution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f8025b8b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f8025b8b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notebook names for solution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bd5dc0ab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bd5dc0ab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f5e8e74e6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f5e8e74e6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91927"/>
                </a:solidFill>
                <a:latin typeface="Georgia"/>
                <a:ea typeface="Georgia"/>
                <a:cs typeface="Georgia"/>
                <a:sym typeface="Georgia"/>
              </a:rPr>
              <a:t>Avoiding China/ </a:t>
            </a:r>
            <a:endParaRPr sz="1300">
              <a:solidFill>
                <a:srgbClr val="191927"/>
              </a:solidFill>
              <a:latin typeface="Georgia"/>
              <a:ea typeface="Georgia"/>
              <a:cs typeface="Georgia"/>
              <a:sym typeface="Georgia"/>
            </a:endParaRPr>
          </a:p>
          <a:p>
            <a:pPr indent="0" lvl="0" marL="0" rtl="0" algn="l">
              <a:spcBef>
                <a:spcPts val="0"/>
              </a:spcBef>
              <a:spcAft>
                <a:spcPts val="0"/>
              </a:spcAft>
              <a:buNone/>
            </a:pPr>
            <a:r>
              <a:rPr lang="en" sz="1300">
                <a:solidFill>
                  <a:srgbClr val="191927"/>
                </a:solidFill>
                <a:latin typeface="Georgia"/>
                <a:ea typeface="Georgia"/>
                <a:cs typeface="Georgia"/>
                <a:sym typeface="Georgia"/>
              </a:rPr>
              <a:t>Holcim / Lafarge how many hints</a:t>
            </a:r>
            <a:endParaRPr sz="1300">
              <a:solidFill>
                <a:srgbClr val="191927"/>
              </a:solidFill>
              <a:latin typeface="Georgia"/>
              <a:ea typeface="Georgia"/>
              <a:cs typeface="Georgia"/>
              <a:sym typeface="Georgia"/>
            </a:endParaRPr>
          </a:p>
          <a:p>
            <a:pPr indent="0" lvl="0" marL="0" rtl="0" algn="l">
              <a:spcBef>
                <a:spcPts val="0"/>
              </a:spcBef>
              <a:spcAft>
                <a:spcPts val="0"/>
              </a:spcAft>
              <a:buNone/>
            </a:pPr>
            <a:r>
              <a:rPr lang="en" sz="1300">
                <a:solidFill>
                  <a:srgbClr val="191927"/>
                </a:solidFill>
                <a:latin typeface="Georgia"/>
                <a:ea typeface="Georgia"/>
                <a:cs typeface="Georgia"/>
                <a:sym typeface="Georgia"/>
              </a:rPr>
              <a:t>Check for other industries &amp; language</a:t>
            </a:r>
            <a:endParaRPr sz="1300">
              <a:solidFill>
                <a:srgbClr val="191927"/>
              </a:solidFill>
              <a:latin typeface="Georgia"/>
              <a:ea typeface="Georgia"/>
              <a:cs typeface="Georgia"/>
              <a:sym typeface="Georgia"/>
            </a:endParaRPr>
          </a:p>
          <a:p>
            <a:pPr indent="0" lvl="0" marL="0" rtl="0" algn="l">
              <a:spcBef>
                <a:spcPts val="0"/>
              </a:spcBef>
              <a:spcAft>
                <a:spcPts val="0"/>
              </a:spcAft>
              <a:buNone/>
            </a:pPr>
            <a:r>
              <a:rPr lang="en" sz="1300">
                <a:solidFill>
                  <a:srgbClr val="191927"/>
                </a:solidFill>
                <a:latin typeface="Georgia"/>
                <a:ea typeface="Georgia"/>
                <a:cs typeface="Georgia"/>
                <a:sym typeface="Georgia"/>
              </a:rPr>
              <a:t>Google MUM </a:t>
            </a:r>
            <a:endParaRPr sz="1300">
              <a:solidFill>
                <a:srgbClr val="191927"/>
              </a:solidFill>
              <a:latin typeface="Georgia"/>
              <a:ea typeface="Georgia"/>
              <a:cs typeface="Georgia"/>
              <a:sym typeface="Georgi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14fa706cf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f14fa706cf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191927"/>
                </a:solidFill>
                <a:latin typeface="Georgia"/>
                <a:ea typeface="Georgia"/>
                <a:cs typeface="Georgia"/>
                <a:sym typeface="Georgia"/>
              </a:rPr>
              <a:t>MAILBOX?</a:t>
            </a:r>
            <a:endParaRPr sz="1300">
              <a:solidFill>
                <a:srgbClr val="191927"/>
              </a:solidFill>
              <a:latin typeface="Georgia"/>
              <a:ea typeface="Georgia"/>
              <a:cs typeface="Georgia"/>
              <a:sym typeface="Georgia"/>
            </a:endParaRPr>
          </a:p>
          <a:p>
            <a:pPr indent="0" lvl="0" marL="0" rtl="0" algn="l">
              <a:lnSpc>
                <a:spcPct val="115000"/>
              </a:lnSpc>
              <a:spcBef>
                <a:spcPts val="1700"/>
              </a:spcBef>
              <a:spcAft>
                <a:spcPts val="0"/>
              </a:spcAft>
              <a:buClr>
                <a:schemeClr val="dk1"/>
              </a:buClr>
              <a:buSzPts val="1100"/>
              <a:buFont typeface="Arial"/>
              <a:buNone/>
            </a:pPr>
            <a:r>
              <a:rPr lang="en" sz="1300">
                <a:solidFill>
                  <a:srgbClr val="191927"/>
                </a:solidFill>
                <a:latin typeface="Georgia"/>
                <a:ea typeface="Georgia"/>
                <a:cs typeface="Georgia"/>
                <a:sym typeface="Georgia"/>
              </a:rPr>
              <a:t>Because they learn a wide range of visual concepts directly from natural language, CLIP models are significantly more flexible and general than existing ImageNet models. We find they are able to zero-shot perform many different tasks. To validate this we have measured CLIP’s zero-shot performance on over 30 different datasets including tasks such as fine-grained object classification, geo-localization, action recognition in videos, and OCR.</a:t>
            </a:r>
            <a:r>
              <a:rPr lang="en" sz="850" u="sng">
                <a:solidFill>
                  <a:schemeClr val="hlink"/>
                </a:solidFill>
                <a:hlinkClick r:id="rId2"/>
              </a:rPr>
              <a:t>[2]</a:t>
            </a:r>
            <a:r>
              <a:rPr lang="en" sz="1300">
                <a:solidFill>
                  <a:srgbClr val="191927"/>
                </a:solidFill>
                <a:latin typeface="Georgia"/>
                <a:ea typeface="Georgia"/>
                <a:cs typeface="Georgia"/>
                <a:sym typeface="Georgia"/>
              </a:rPr>
              <a:t> In particular, learning OCR is an example of an exciting behavior that does not occur in standard ImageNet models. Above, we visualize a random non-cherry picked prediction from each zero-shot classifier.</a:t>
            </a:r>
            <a:endParaRPr sz="1300">
              <a:solidFill>
                <a:srgbClr val="191927"/>
              </a:solidFill>
              <a:latin typeface="Georgia"/>
              <a:ea typeface="Georgia"/>
              <a:cs typeface="Georgia"/>
              <a:sym typeface="Georgia"/>
            </a:endParaRPr>
          </a:p>
          <a:p>
            <a:pPr indent="0" lvl="0" marL="0" rtl="0" algn="l">
              <a:lnSpc>
                <a:spcPct val="115000"/>
              </a:lnSpc>
              <a:spcBef>
                <a:spcPts val="1700"/>
              </a:spcBef>
              <a:spcAft>
                <a:spcPts val="0"/>
              </a:spcAft>
              <a:buClr>
                <a:schemeClr val="dk1"/>
              </a:buClr>
              <a:buSzPts val="1100"/>
              <a:buFont typeface="Arial"/>
              <a:buNone/>
            </a:pPr>
            <a:r>
              <a:rPr lang="en" sz="1300">
                <a:solidFill>
                  <a:srgbClr val="191927"/>
                </a:solidFill>
                <a:latin typeface="Georgia"/>
                <a:ea typeface="Georgia"/>
                <a:cs typeface="Georgia"/>
                <a:sym typeface="Georgia"/>
              </a:rPr>
              <a:t>This finding is also reflected on a standard representation learning evaluation using linear probes. The best CLIP model outperforms the best publicly available ImageNet model, the Noisy Student EfficientNet-L2,</a:t>
            </a:r>
            <a:r>
              <a:rPr lang="en" sz="850" u="sng">
                <a:solidFill>
                  <a:schemeClr val="hlink"/>
                </a:solidFill>
                <a:hlinkClick r:id="rId3"/>
              </a:rPr>
              <a:t>23</a:t>
            </a:r>
            <a:r>
              <a:rPr lang="en" sz="1300">
                <a:solidFill>
                  <a:srgbClr val="191927"/>
                </a:solidFill>
                <a:latin typeface="Georgia"/>
                <a:ea typeface="Georgia"/>
                <a:cs typeface="Georgia"/>
                <a:sym typeface="Georgia"/>
              </a:rPr>
              <a:t> on 20 out of 26 different transfer datasets we tested.</a:t>
            </a:r>
            <a:endParaRPr sz="1300">
              <a:solidFill>
                <a:srgbClr val="191927"/>
              </a:solidFill>
              <a:latin typeface="Georgia"/>
              <a:ea typeface="Georgia"/>
              <a:cs typeface="Georgia"/>
              <a:sym typeface="Georgia"/>
            </a:endParaRPr>
          </a:p>
          <a:p>
            <a:pPr indent="0" lvl="0" marL="0" rtl="0" algn="l">
              <a:spcBef>
                <a:spcPts val="17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f56da5f050_2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f56da5f050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rgbClr val="191927"/>
                </a:solidFill>
                <a:latin typeface="Georgia"/>
                <a:ea typeface="Georgia"/>
                <a:cs typeface="Georgia"/>
                <a:sym typeface="Georgia"/>
              </a:rPr>
              <a:t>Because they learn a wide range of visual concepts directly from natural language, CLIP models are significantly more flexible and general than existing ImageNet models. We find they are able to zero-shot perform many different tasks. To validate this we have measured CLIP’s zero-shot performance on over 30 different datasets including tasks such as fine-grained object classification, geo-localization, action recognition in videos, and OCR.</a:t>
            </a:r>
            <a:r>
              <a:rPr lang="en" sz="850" u="sng">
                <a:solidFill>
                  <a:schemeClr val="hlink"/>
                </a:solidFill>
                <a:hlinkClick r:id="rId2"/>
              </a:rPr>
              <a:t>[2]</a:t>
            </a:r>
            <a:r>
              <a:rPr lang="en" sz="1300">
                <a:solidFill>
                  <a:srgbClr val="191927"/>
                </a:solidFill>
                <a:latin typeface="Georgia"/>
                <a:ea typeface="Georgia"/>
                <a:cs typeface="Georgia"/>
                <a:sym typeface="Georgia"/>
              </a:rPr>
              <a:t> In particular, learning OCR is an example of an exciting behavior that does not occur in standard ImageNet models. Above, we visualize a random non-cherry picked prediction from each zero-shot classifier.</a:t>
            </a:r>
            <a:endParaRPr sz="1300">
              <a:solidFill>
                <a:srgbClr val="191927"/>
              </a:solidFill>
              <a:latin typeface="Georgia"/>
              <a:ea typeface="Georgia"/>
              <a:cs typeface="Georgia"/>
              <a:sym typeface="Georgia"/>
            </a:endParaRPr>
          </a:p>
          <a:p>
            <a:pPr indent="0" lvl="0" marL="0" rtl="0" algn="l">
              <a:lnSpc>
                <a:spcPct val="115000"/>
              </a:lnSpc>
              <a:spcBef>
                <a:spcPts val="1700"/>
              </a:spcBef>
              <a:spcAft>
                <a:spcPts val="0"/>
              </a:spcAft>
              <a:buClr>
                <a:schemeClr val="dk1"/>
              </a:buClr>
              <a:buSzPts val="1100"/>
              <a:buFont typeface="Arial"/>
              <a:buNone/>
            </a:pPr>
            <a:r>
              <a:rPr lang="en" sz="1300">
                <a:solidFill>
                  <a:srgbClr val="191927"/>
                </a:solidFill>
                <a:latin typeface="Georgia"/>
                <a:ea typeface="Georgia"/>
                <a:cs typeface="Georgia"/>
                <a:sym typeface="Georgia"/>
              </a:rPr>
              <a:t>This finding is also reflected on a standard representation learning evaluation using linear probes. The best CLIP model outperforms the best publicly available ImageNet model, the Noisy Student EfficientNet-L2,</a:t>
            </a:r>
            <a:r>
              <a:rPr lang="en" sz="850" u="sng">
                <a:solidFill>
                  <a:schemeClr val="hlink"/>
                </a:solidFill>
                <a:hlinkClick r:id="rId3"/>
              </a:rPr>
              <a:t>23</a:t>
            </a:r>
            <a:r>
              <a:rPr lang="en" sz="1300">
                <a:solidFill>
                  <a:srgbClr val="191927"/>
                </a:solidFill>
                <a:latin typeface="Georgia"/>
                <a:ea typeface="Georgia"/>
                <a:cs typeface="Georgia"/>
                <a:sym typeface="Georgia"/>
              </a:rPr>
              <a:t> on 20 out of 26 different transfer datasets we tested.</a:t>
            </a:r>
            <a:endParaRPr sz="1300">
              <a:solidFill>
                <a:srgbClr val="191927"/>
              </a:solidFill>
              <a:latin typeface="Georgia"/>
              <a:ea typeface="Georgia"/>
              <a:cs typeface="Georgia"/>
              <a:sym typeface="Georgia"/>
            </a:endParaRPr>
          </a:p>
          <a:p>
            <a:pPr indent="0" lvl="0" marL="0" rtl="0" algn="l">
              <a:spcBef>
                <a:spcPts val="17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bd5dc0ab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bd5dc0ab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56da5f050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f56da5f050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f14fa706cf_0_425:notes"/>
          <p:cNvSpPr/>
          <p:nvPr>
            <p:ph idx="2" type="sldImg"/>
          </p:nvPr>
        </p:nvSpPr>
        <p:spPr>
          <a:xfrm>
            <a:off x="852150" y="788481"/>
            <a:ext cx="5552100" cy="28419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f14fa706cf_0_425:notes"/>
          <p:cNvSpPr txBox="1"/>
          <p:nvPr>
            <p:ph idx="1" type="body"/>
          </p:nvPr>
        </p:nvSpPr>
        <p:spPr>
          <a:xfrm>
            <a:off x="852195" y="3820642"/>
            <a:ext cx="5552100" cy="45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f14fa706cf_0_425:notes"/>
          <p:cNvSpPr txBox="1"/>
          <p:nvPr>
            <p:ph idx="12" type="sldNum"/>
          </p:nvPr>
        </p:nvSpPr>
        <p:spPr>
          <a:xfrm>
            <a:off x="855718" y="8497551"/>
            <a:ext cx="938400" cy="18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f56da5f050_2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f56da5f050_2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15dd44e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f15dd44e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bd5dc0ab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bd5dc0ab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f56da5f050_2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f56da5f050_2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f5756f47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f5756f47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7f9262ee2f_0_26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7f9262ee2f_0_26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f56da5f050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f56da5f050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f14fa706cf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f14fa706c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f14fa706cf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f14fa706cf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f01ed40cd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f01ed40cd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f14fa706c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f14fa706c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f14fa706c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f14fa706c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f14fa706c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f14fa706c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f56da5f050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f56da5f050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f14fa706c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f14fa706c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bd5dc0ab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ebd5dc0ab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ebd5dc0ab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ebd5dc0ab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ebd5dc0ab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ebd5dc0ab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ebd5dc0ab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ebd5dc0ab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7f9262ee2f_0_26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7f9262ee2f_0_26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14fa706cf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14fa706cf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f14fa706c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f14fa706c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Commenting feedback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20&amp; -&gt; 80 approach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f7be2fbb3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f7be2fbb3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Commenting feedback provided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20&amp; -&gt; 80 approach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bd5dc0ab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bd5dc0ab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56da5f050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56da5f050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56da5f050_2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f56da5f050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4" name="Shape 154"/>
        <p:cNvGrpSpPr/>
        <p:nvPr/>
      </p:nvGrpSpPr>
      <p:grpSpPr>
        <a:xfrm>
          <a:off x="0" y="0"/>
          <a:ext cx="0" cy="0"/>
          <a:chOff x="0" y="0"/>
          <a:chExt cx="0" cy="0"/>
        </a:xfrm>
      </p:grpSpPr>
      <p:sp>
        <p:nvSpPr>
          <p:cNvPr id="155" name="Google Shape;155;p36"/>
          <p:cNvSpPr txBox="1"/>
          <p:nvPr>
            <p:ph idx="1" type="body"/>
          </p:nvPr>
        </p:nvSpPr>
        <p:spPr>
          <a:xfrm>
            <a:off x="388437" y="870347"/>
            <a:ext cx="8369100" cy="3834900"/>
          </a:xfrm>
          <a:prstGeom prst="rect">
            <a:avLst/>
          </a:prstGeom>
          <a:noFill/>
          <a:ln>
            <a:noFill/>
          </a:ln>
        </p:spPr>
        <p:txBody>
          <a:bodyPr anchorCtr="0" anchor="t" bIns="0" lIns="0" spcFirstLastPara="1" rIns="0" wrap="square" tIns="0">
            <a:noAutofit/>
          </a:bodyPr>
          <a:lstStyle>
            <a:lvl1pPr indent="-317500" lvl="0" marL="457200" rtl="0" algn="l">
              <a:spcBef>
                <a:spcPts val="300"/>
              </a:spcBef>
              <a:spcAft>
                <a:spcPts val="0"/>
              </a:spcAft>
              <a:buClr>
                <a:schemeClr val="dk1"/>
              </a:buClr>
              <a:buSzPts val="1400"/>
              <a:buChar char="●"/>
              <a:defRPr/>
            </a:lvl1pPr>
            <a:lvl2pPr indent="-317500" lvl="1" marL="914400" rtl="0" algn="l">
              <a:spcBef>
                <a:spcPts val="300"/>
              </a:spcBef>
              <a:spcAft>
                <a:spcPts val="0"/>
              </a:spcAft>
              <a:buSzPts val="1400"/>
              <a:buChar char="○"/>
              <a:defRPr/>
            </a:lvl2pPr>
            <a:lvl3pPr indent="-317500" lvl="2" marL="1371600" rtl="0" algn="l">
              <a:spcBef>
                <a:spcPts val="300"/>
              </a:spcBef>
              <a:spcAft>
                <a:spcPts val="0"/>
              </a:spcAft>
              <a:buSzPts val="1400"/>
              <a:buChar char="■"/>
              <a:defRPr/>
            </a:lvl3pPr>
            <a:lvl4pPr indent="-317500" lvl="3" marL="1828800" rtl="0" algn="l">
              <a:spcBef>
                <a:spcPts val="300"/>
              </a:spcBef>
              <a:spcAft>
                <a:spcPts val="0"/>
              </a:spcAft>
              <a:buSzPts val="1400"/>
              <a:buChar char="●"/>
              <a:defRPr/>
            </a:lvl4pPr>
            <a:lvl5pPr indent="-298450" lvl="4" marL="2286000" rtl="0" algn="l">
              <a:spcBef>
                <a:spcPts val="300"/>
              </a:spcBef>
              <a:spcAft>
                <a:spcPts val="0"/>
              </a:spcAft>
              <a:buSzPts val="1100"/>
              <a:buChar char="○"/>
              <a:defRPr/>
            </a:lvl5pPr>
            <a:lvl6pPr indent="-298450" lvl="5" marL="2743200" rtl="0" algn="l">
              <a:spcBef>
                <a:spcPts val="300"/>
              </a:spcBef>
              <a:spcAft>
                <a:spcPts val="0"/>
              </a:spcAft>
              <a:buSzPts val="11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300"/>
              </a:spcAft>
              <a:buClr>
                <a:schemeClr val="dk1"/>
              </a:buClr>
              <a:buSzPts val="1400"/>
              <a:buChar char="■"/>
              <a:defRPr/>
            </a:lvl9pPr>
          </a:lstStyle>
          <a:p/>
        </p:txBody>
      </p:sp>
      <p:sp>
        <p:nvSpPr>
          <p:cNvPr id="156" name="Google Shape;156;p36"/>
          <p:cNvSpPr txBox="1"/>
          <p:nvPr>
            <p:ph type="title"/>
          </p:nvPr>
        </p:nvSpPr>
        <p:spPr>
          <a:xfrm>
            <a:off x="388438" y="210741"/>
            <a:ext cx="6604200" cy="659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 name="Google Shape;157;p36"/>
          <p:cNvSpPr txBox="1"/>
          <p:nvPr>
            <p:ph idx="10" type="dt"/>
          </p:nvPr>
        </p:nvSpPr>
        <p:spPr>
          <a:xfrm>
            <a:off x="7876382" y="4920854"/>
            <a:ext cx="881100" cy="1080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58" name="Google Shape;158;p36"/>
          <p:cNvSpPr txBox="1"/>
          <p:nvPr>
            <p:ph idx="11" type="ftr"/>
          </p:nvPr>
        </p:nvSpPr>
        <p:spPr>
          <a:xfrm>
            <a:off x="1071166" y="4920907"/>
            <a:ext cx="6805200" cy="108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59" name="Google Shape;159;p36"/>
          <p:cNvSpPr txBox="1"/>
          <p:nvPr>
            <p:ph idx="12" type="sldNum"/>
          </p:nvPr>
        </p:nvSpPr>
        <p:spPr>
          <a:xfrm>
            <a:off x="386953" y="4920907"/>
            <a:ext cx="684300" cy="108000"/>
          </a:xfrm>
          <a:prstGeom prst="rect">
            <a:avLst/>
          </a:prstGeom>
          <a:noFill/>
          <a:ln>
            <a:noFill/>
          </a:ln>
        </p:spPr>
        <p:txBody>
          <a:bodyPr anchorCtr="0" anchor="b" bIns="0" lIns="0" spcFirstLastPara="1" rIns="0" wrap="square" tIns="0">
            <a:noAutofit/>
          </a:bodyPr>
          <a:lstStyle>
            <a:lvl1pPr indent="0" lvl="0" marL="0" rtl="0" algn="l">
              <a:spcBef>
                <a:spcPts val="0"/>
              </a:spcBef>
              <a:buNone/>
              <a:defRPr sz="1100"/>
            </a:lvl1pPr>
            <a:lvl2pPr indent="0" lvl="1" marL="0" rtl="0" algn="l">
              <a:spcBef>
                <a:spcPts val="0"/>
              </a:spcBef>
              <a:buNone/>
              <a:defRPr sz="1100"/>
            </a:lvl2pPr>
            <a:lvl3pPr indent="0" lvl="2" marL="0" rtl="0" algn="l">
              <a:spcBef>
                <a:spcPts val="0"/>
              </a:spcBef>
              <a:buNone/>
              <a:defRPr sz="1100"/>
            </a:lvl3pPr>
            <a:lvl4pPr indent="0" lvl="3" marL="0" rtl="0" algn="l">
              <a:spcBef>
                <a:spcPts val="0"/>
              </a:spcBef>
              <a:buNone/>
              <a:defRPr sz="1100"/>
            </a:lvl4pPr>
            <a:lvl5pPr indent="0" lvl="4" marL="0" rtl="0" algn="l">
              <a:spcBef>
                <a:spcPts val="0"/>
              </a:spcBef>
              <a:buNone/>
              <a:defRPr sz="1100"/>
            </a:lvl5pPr>
            <a:lvl6pPr indent="0" lvl="5" marL="0" rtl="0" algn="l">
              <a:spcBef>
                <a:spcPts val="0"/>
              </a:spcBef>
              <a:buNone/>
              <a:defRPr sz="1100"/>
            </a:lvl6pPr>
            <a:lvl7pPr indent="0" lvl="6" marL="0" rtl="0" algn="l">
              <a:spcBef>
                <a:spcPts val="0"/>
              </a:spcBef>
              <a:buNone/>
              <a:defRPr sz="1100"/>
            </a:lvl7pPr>
            <a:lvl8pPr indent="0" lvl="7" marL="0" rtl="0" algn="l">
              <a:spcBef>
                <a:spcPts val="0"/>
              </a:spcBef>
              <a:buNone/>
              <a:defRPr sz="1100"/>
            </a:lvl8pPr>
            <a:lvl9pPr indent="0" lvl="8" marL="0" rtl="0" algn="l">
              <a:spcBef>
                <a:spcPts val="0"/>
              </a:spcBef>
              <a:buNone/>
              <a:defRPr sz="1100"/>
            </a:lvl9pPr>
          </a:lstStyle>
          <a:p>
            <a:pPr indent="0" lvl="0" marL="0" rtl="0" algn="l">
              <a:spcBef>
                <a:spcPts val="0"/>
              </a:spcBef>
              <a:spcAft>
                <a:spcPts val="0"/>
              </a:spcAft>
              <a:buNone/>
            </a:pPr>
            <a:r>
              <a:rPr lang="en"/>
              <a:t>Page </a:t>
            </a:r>
            <a:fld id="{00000000-1234-1234-1234-123412341234}" type="slidenum">
              <a:rPr lang="en"/>
              <a:t>‹#›</a:t>
            </a:fld>
            <a:endParaRPr/>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e Folie_2">
  <p:cSld name="Leere Folie_2">
    <p:spTree>
      <p:nvGrpSpPr>
        <p:cNvPr id="160" name="Shape 160"/>
        <p:cNvGrpSpPr/>
        <p:nvPr/>
      </p:nvGrpSpPr>
      <p:grpSpPr>
        <a:xfrm>
          <a:off x="0" y="0"/>
          <a:ext cx="0" cy="0"/>
          <a:chOff x="0" y="0"/>
          <a:chExt cx="0" cy="0"/>
        </a:xfrm>
      </p:grpSpPr>
      <p:sp>
        <p:nvSpPr>
          <p:cNvPr id="161" name="Google Shape;161;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2" name="Google Shape;162;p37"/>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3" name="Google Shape;163;p37"/>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4" name="Google Shape;164;p37"/>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2.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3.jpg"/><Relationship Id="rId6" Type="http://schemas.openxmlformats.org/officeDocument/2006/relationships/image" Target="../media/image26.jpg"/><Relationship Id="rId7" Type="http://schemas.openxmlformats.org/officeDocument/2006/relationships/image" Target="../media/image30.png"/><Relationship Id="rId8"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hyperlink" Target="https://code.earthengine.google.com/?scriptPath=Examples:Datasets/GOOGLE_Research_open-buildings_v1_polygon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hyperlink" Target="https://cloud.google.com/maps-platform/pricing/sheet" TargetMode="External"/><Relationship Id="rId4" Type="http://schemas.openxmlformats.org/officeDocument/2006/relationships/hyperlink" Target="https://aws.amazon.com/rekognition/pricing/" TargetMode="External"/><Relationship Id="rId5" Type="http://schemas.openxmlformats.org/officeDocument/2006/relationships/hyperlink" Target="https://aws.amazon.com/rekognition/pric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comments" Target="../comments/commen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placekey.io/blog/address-match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8"/>
          <p:cNvSpPr txBox="1"/>
          <p:nvPr>
            <p:ph type="ctrTitle"/>
          </p:nvPr>
        </p:nvSpPr>
        <p:spPr>
          <a:xfrm>
            <a:off x="1940750" y="344400"/>
            <a:ext cx="4792200" cy="20190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1600"/>
              </a:spcAft>
              <a:buNone/>
            </a:pPr>
            <a:r>
              <a:rPr lang="en" sz="2700">
                <a:latin typeface="Montserrat"/>
                <a:ea typeface="Montserrat"/>
                <a:cs typeface="Montserrat"/>
                <a:sym typeface="Montserrat"/>
              </a:rPr>
              <a:t>Unveil the obscure network of company and location data using smart algorithms</a:t>
            </a:r>
            <a:endParaRPr/>
          </a:p>
        </p:txBody>
      </p:sp>
      <p:cxnSp>
        <p:nvCxnSpPr>
          <p:cNvPr id="170" name="Google Shape;170;p38"/>
          <p:cNvCxnSpPr/>
          <p:nvPr/>
        </p:nvCxnSpPr>
        <p:spPr>
          <a:xfrm>
            <a:off x="3190500" y="34795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71" name="Google Shape;171;p38"/>
          <p:cNvSpPr txBox="1"/>
          <p:nvPr>
            <p:ph type="ctrTitle"/>
          </p:nvPr>
        </p:nvSpPr>
        <p:spPr>
          <a:xfrm>
            <a:off x="2350750" y="4367775"/>
            <a:ext cx="4098600" cy="3891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000"/>
              <a:t>Team 2:  Stephanie, Ojasvi Prakhar, Marco, Susann</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grpSp>
        <p:nvGrpSpPr>
          <p:cNvPr id="253" name="Google Shape;253;p47"/>
          <p:cNvGrpSpPr/>
          <p:nvPr/>
        </p:nvGrpSpPr>
        <p:grpSpPr>
          <a:xfrm>
            <a:off x="151759" y="1100779"/>
            <a:ext cx="2160449" cy="401892"/>
            <a:chOff x="818925" y="919500"/>
            <a:chExt cx="2586125" cy="545975"/>
          </a:xfrm>
        </p:grpSpPr>
        <p:pic>
          <p:nvPicPr>
            <p:cNvPr id="254" name="Google Shape;254;p47"/>
            <p:cNvPicPr preferRelativeResize="0"/>
            <p:nvPr/>
          </p:nvPicPr>
          <p:blipFill rotWithShape="1">
            <a:blip r:embed="rId3">
              <a:alphaModFix/>
            </a:blip>
            <a:srcRect b="30918" l="6215" r="6241" t="32119"/>
            <a:stretch/>
          </p:blipFill>
          <p:spPr>
            <a:xfrm>
              <a:off x="818925" y="919500"/>
              <a:ext cx="2586125" cy="545975"/>
            </a:xfrm>
            <a:prstGeom prst="rect">
              <a:avLst/>
            </a:prstGeom>
            <a:noFill/>
            <a:ln>
              <a:noFill/>
            </a:ln>
          </p:spPr>
        </p:pic>
        <p:sp>
          <p:nvSpPr>
            <p:cNvPr id="255" name="Google Shape;255;p47"/>
            <p:cNvSpPr txBox="1"/>
            <p:nvPr/>
          </p:nvSpPr>
          <p:spPr>
            <a:xfrm>
              <a:off x="990912" y="920686"/>
              <a:ext cx="1987800" cy="54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Lafarge Holcim</a:t>
              </a:r>
              <a:endParaRPr>
                <a:latin typeface="Montserrat"/>
                <a:ea typeface="Montserrat"/>
                <a:cs typeface="Montserrat"/>
                <a:sym typeface="Montserrat"/>
              </a:endParaRPr>
            </a:p>
          </p:txBody>
        </p:sp>
      </p:grpSp>
      <p:pic>
        <p:nvPicPr>
          <p:cNvPr id="256" name="Google Shape;256;p47"/>
          <p:cNvPicPr preferRelativeResize="0"/>
          <p:nvPr/>
        </p:nvPicPr>
        <p:blipFill rotWithShape="1">
          <a:blip r:embed="rId4">
            <a:alphaModFix/>
          </a:blip>
          <a:srcRect b="7918" l="8295" r="3365" t="29830"/>
          <a:stretch/>
        </p:blipFill>
        <p:spPr>
          <a:xfrm>
            <a:off x="5867975" y="884791"/>
            <a:ext cx="2708198" cy="1073575"/>
          </a:xfrm>
          <a:prstGeom prst="rect">
            <a:avLst/>
          </a:prstGeom>
          <a:noFill/>
          <a:ln>
            <a:noFill/>
          </a:ln>
        </p:spPr>
      </p:pic>
      <p:pic>
        <p:nvPicPr>
          <p:cNvPr id="257" name="Google Shape;257;p47"/>
          <p:cNvPicPr preferRelativeResize="0"/>
          <p:nvPr/>
        </p:nvPicPr>
        <p:blipFill rotWithShape="1">
          <a:blip r:embed="rId5">
            <a:alphaModFix/>
          </a:blip>
          <a:srcRect b="0" l="0" r="34866" t="0"/>
          <a:stretch/>
        </p:blipFill>
        <p:spPr>
          <a:xfrm>
            <a:off x="2930175" y="504288"/>
            <a:ext cx="2534301" cy="708275"/>
          </a:xfrm>
          <a:prstGeom prst="rect">
            <a:avLst/>
          </a:prstGeom>
          <a:noFill/>
          <a:ln>
            <a:noFill/>
          </a:ln>
        </p:spPr>
      </p:pic>
      <p:grpSp>
        <p:nvGrpSpPr>
          <p:cNvPr id="258" name="Google Shape;258;p47"/>
          <p:cNvGrpSpPr/>
          <p:nvPr/>
        </p:nvGrpSpPr>
        <p:grpSpPr>
          <a:xfrm>
            <a:off x="367846" y="3655884"/>
            <a:ext cx="2160458" cy="1274173"/>
            <a:chOff x="3735964" y="2316662"/>
            <a:chExt cx="3925251" cy="2044237"/>
          </a:xfrm>
        </p:grpSpPr>
        <p:pic>
          <p:nvPicPr>
            <p:cNvPr id="259" name="Google Shape;259;p47"/>
            <p:cNvPicPr preferRelativeResize="0"/>
            <p:nvPr/>
          </p:nvPicPr>
          <p:blipFill rotWithShape="1">
            <a:blip r:embed="rId6">
              <a:alphaModFix/>
            </a:blip>
            <a:srcRect b="23564" l="4351" r="0" t="0"/>
            <a:stretch/>
          </p:blipFill>
          <p:spPr>
            <a:xfrm>
              <a:off x="3735964" y="2316662"/>
              <a:ext cx="3925251" cy="2044237"/>
            </a:xfrm>
            <a:prstGeom prst="rect">
              <a:avLst/>
            </a:prstGeom>
            <a:noFill/>
            <a:ln>
              <a:noFill/>
            </a:ln>
          </p:spPr>
        </p:pic>
        <p:sp>
          <p:nvSpPr>
            <p:cNvPr id="260" name="Google Shape;260;p47"/>
            <p:cNvSpPr/>
            <p:nvPr/>
          </p:nvSpPr>
          <p:spPr>
            <a:xfrm>
              <a:off x="5991175" y="2557375"/>
              <a:ext cx="1422300" cy="646500"/>
            </a:xfrm>
            <a:prstGeom prst="rect">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7"/>
            <p:cNvSpPr txBox="1"/>
            <p:nvPr/>
          </p:nvSpPr>
          <p:spPr>
            <a:xfrm>
              <a:off x="6518400" y="2392850"/>
              <a:ext cx="891000" cy="240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lnSpc>
                  <a:spcPct val="50000"/>
                </a:lnSpc>
                <a:spcBef>
                  <a:spcPts val="0"/>
                </a:spcBef>
                <a:spcAft>
                  <a:spcPts val="0"/>
                </a:spcAft>
                <a:buNone/>
              </a:pPr>
              <a:r>
                <a:rPr b="1" lang="en" sz="500">
                  <a:solidFill>
                    <a:schemeClr val="dk1"/>
                  </a:solidFill>
                </a:rPr>
                <a:t>LAFARGE</a:t>
              </a:r>
              <a:endParaRPr b="1" sz="500">
                <a:solidFill>
                  <a:schemeClr val="dk1"/>
                </a:solidFill>
              </a:endParaRPr>
            </a:p>
          </p:txBody>
        </p:sp>
        <p:sp>
          <p:nvSpPr>
            <p:cNvPr id="262" name="Google Shape;262;p47"/>
            <p:cNvSpPr/>
            <p:nvPr/>
          </p:nvSpPr>
          <p:spPr>
            <a:xfrm>
              <a:off x="6048650" y="3896100"/>
              <a:ext cx="891000" cy="2748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7"/>
            <p:cNvSpPr/>
            <p:nvPr/>
          </p:nvSpPr>
          <p:spPr>
            <a:xfrm>
              <a:off x="4189625" y="2688450"/>
              <a:ext cx="1422300" cy="8889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4" name="Google Shape;264;p47"/>
          <p:cNvPicPr preferRelativeResize="0"/>
          <p:nvPr/>
        </p:nvPicPr>
        <p:blipFill rotWithShape="1">
          <a:blip r:embed="rId7">
            <a:alphaModFix/>
          </a:blip>
          <a:srcRect b="43312" l="4084" r="66299" t="42918"/>
          <a:stretch/>
        </p:blipFill>
        <p:spPr>
          <a:xfrm>
            <a:off x="3374800" y="4093843"/>
            <a:ext cx="2160451" cy="564981"/>
          </a:xfrm>
          <a:prstGeom prst="rect">
            <a:avLst/>
          </a:prstGeom>
          <a:noFill/>
          <a:ln>
            <a:noFill/>
          </a:ln>
        </p:spPr>
      </p:pic>
      <p:sp>
        <p:nvSpPr>
          <p:cNvPr id="265" name="Google Shape;265;p47"/>
          <p:cNvSpPr/>
          <p:nvPr/>
        </p:nvSpPr>
        <p:spPr>
          <a:xfrm>
            <a:off x="441025" y="1797125"/>
            <a:ext cx="8089225" cy="1274184"/>
          </a:xfrm>
          <a:custGeom>
            <a:rect b="b" l="l" r="r" t="t"/>
            <a:pathLst>
              <a:path extrusionOk="0" h="7704" w="10000">
                <a:moveTo>
                  <a:pt x="0" y="5451"/>
                </a:moveTo>
                <a:cubicBezTo>
                  <a:pt x="0" y="5451"/>
                  <a:pt x="248" y="6165"/>
                  <a:pt x="437" y="6591"/>
                </a:cubicBezTo>
                <a:cubicBezTo>
                  <a:pt x="630" y="7030"/>
                  <a:pt x="1087" y="7619"/>
                  <a:pt x="1445" y="7606"/>
                </a:cubicBezTo>
                <a:cubicBezTo>
                  <a:pt x="1954" y="7581"/>
                  <a:pt x="2387" y="6904"/>
                  <a:pt x="2655" y="5513"/>
                </a:cubicBezTo>
                <a:cubicBezTo>
                  <a:pt x="2930" y="4110"/>
                  <a:pt x="3324" y="1478"/>
                  <a:pt x="3324" y="1478"/>
                </a:cubicBezTo>
                <a:cubicBezTo>
                  <a:pt x="3324" y="1478"/>
                  <a:pt x="3832" y="-1805"/>
                  <a:pt x="4321" y="1416"/>
                </a:cubicBezTo>
                <a:cubicBezTo>
                  <a:pt x="4805" y="4624"/>
                  <a:pt x="4936" y="6041"/>
                  <a:pt x="5620" y="7155"/>
                </a:cubicBezTo>
                <a:cubicBezTo>
                  <a:pt x="6304" y="8269"/>
                  <a:pt x="6896" y="7468"/>
                  <a:pt x="7184" y="6704"/>
                </a:cubicBezTo>
                <a:cubicBezTo>
                  <a:pt x="7475" y="5952"/>
                  <a:pt x="8519" y="2042"/>
                  <a:pt x="10000" y="6641"/>
                </a:cubicBezTo>
              </a:path>
            </a:pathLst>
          </a:custGeom>
          <a:noFill/>
          <a:ln cap="flat" cmpd="sng" w="84125">
            <a:solidFill>
              <a:srgbClr val="FFAB40"/>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266" name="Google Shape;266;p47"/>
          <p:cNvSpPr/>
          <p:nvPr/>
        </p:nvSpPr>
        <p:spPr>
          <a:xfrm>
            <a:off x="441031" y="2031331"/>
            <a:ext cx="8135151" cy="1412004"/>
          </a:xfrm>
          <a:custGeom>
            <a:rect b="b" l="l" r="r" t="t"/>
            <a:pathLst>
              <a:path extrusionOk="0" h="496" w="2561">
                <a:moveTo>
                  <a:pt x="2561" y="290"/>
                </a:moveTo>
                <a:cubicBezTo>
                  <a:pt x="2561" y="290"/>
                  <a:pt x="2489" y="346"/>
                  <a:pt x="2441" y="380"/>
                </a:cubicBezTo>
                <a:cubicBezTo>
                  <a:pt x="2392" y="414"/>
                  <a:pt x="2263" y="446"/>
                  <a:pt x="2172" y="445"/>
                </a:cubicBezTo>
                <a:cubicBezTo>
                  <a:pt x="2043" y="443"/>
                  <a:pt x="1948" y="385"/>
                  <a:pt x="1880" y="274"/>
                </a:cubicBezTo>
                <a:cubicBezTo>
                  <a:pt x="1810" y="161"/>
                  <a:pt x="1702" y="23"/>
                  <a:pt x="1534" y="77"/>
                </a:cubicBezTo>
                <a:cubicBezTo>
                  <a:pt x="1320" y="146"/>
                  <a:pt x="1294" y="326"/>
                  <a:pt x="1113" y="409"/>
                </a:cubicBezTo>
                <a:cubicBezTo>
                  <a:pt x="921" y="496"/>
                  <a:pt x="788" y="434"/>
                  <a:pt x="715" y="373"/>
                </a:cubicBezTo>
                <a:cubicBezTo>
                  <a:pt x="641" y="312"/>
                  <a:pt x="376" y="0"/>
                  <a:pt x="0" y="367"/>
                </a:cubicBezTo>
              </a:path>
            </a:pathLst>
          </a:custGeom>
          <a:noFill/>
          <a:ln cap="flat" cmpd="sng" w="84125">
            <a:solidFill>
              <a:srgbClr val="39BBD6"/>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267" name="Google Shape;267;p47"/>
          <p:cNvSpPr/>
          <p:nvPr/>
        </p:nvSpPr>
        <p:spPr>
          <a:xfrm>
            <a:off x="936127" y="1611195"/>
            <a:ext cx="216101" cy="205084"/>
          </a:xfrm>
          <a:custGeom>
            <a:rect b="b" l="l" r="r" t="t"/>
            <a:pathLst>
              <a:path extrusionOk="0" h="406" w="407">
                <a:moveTo>
                  <a:pt x="144" y="0"/>
                </a:moveTo>
                <a:cubicBezTo>
                  <a:pt x="64" y="0"/>
                  <a:pt x="0" y="65"/>
                  <a:pt x="0" y="144"/>
                </a:cubicBezTo>
                <a:cubicBezTo>
                  <a:pt x="0" y="223"/>
                  <a:pt x="64" y="288"/>
                  <a:pt x="144" y="288"/>
                </a:cubicBezTo>
                <a:cubicBezTo>
                  <a:pt x="177" y="288"/>
                  <a:pt x="208" y="277"/>
                  <a:pt x="232" y="257"/>
                </a:cubicBezTo>
                <a:cubicBezTo>
                  <a:pt x="265" y="290"/>
                  <a:pt x="265" y="290"/>
                  <a:pt x="265" y="290"/>
                </a:cubicBezTo>
                <a:cubicBezTo>
                  <a:pt x="258" y="298"/>
                  <a:pt x="258" y="310"/>
                  <a:pt x="265" y="317"/>
                </a:cubicBezTo>
                <a:cubicBezTo>
                  <a:pt x="347" y="398"/>
                  <a:pt x="347" y="398"/>
                  <a:pt x="347" y="398"/>
                </a:cubicBezTo>
                <a:cubicBezTo>
                  <a:pt x="354" y="406"/>
                  <a:pt x="366" y="406"/>
                  <a:pt x="373" y="398"/>
                </a:cubicBezTo>
                <a:cubicBezTo>
                  <a:pt x="399" y="372"/>
                  <a:pt x="399" y="372"/>
                  <a:pt x="399" y="372"/>
                </a:cubicBezTo>
                <a:cubicBezTo>
                  <a:pt x="407" y="365"/>
                  <a:pt x="407" y="353"/>
                  <a:pt x="399" y="346"/>
                </a:cubicBezTo>
                <a:cubicBezTo>
                  <a:pt x="318" y="264"/>
                  <a:pt x="318" y="264"/>
                  <a:pt x="318" y="264"/>
                </a:cubicBezTo>
                <a:cubicBezTo>
                  <a:pt x="311" y="257"/>
                  <a:pt x="299" y="257"/>
                  <a:pt x="292" y="264"/>
                </a:cubicBezTo>
                <a:cubicBezTo>
                  <a:pt x="258" y="231"/>
                  <a:pt x="258" y="231"/>
                  <a:pt x="258" y="231"/>
                </a:cubicBezTo>
                <a:cubicBezTo>
                  <a:pt x="277" y="207"/>
                  <a:pt x="287" y="177"/>
                  <a:pt x="287" y="144"/>
                </a:cubicBezTo>
                <a:cubicBezTo>
                  <a:pt x="287" y="65"/>
                  <a:pt x="223" y="0"/>
                  <a:pt x="144" y="0"/>
                </a:cubicBezTo>
                <a:close/>
                <a:moveTo>
                  <a:pt x="144" y="30"/>
                </a:moveTo>
                <a:cubicBezTo>
                  <a:pt x="206" y="30"/>
                  <a:pt x="257" y="81"/>
                  <a:pt x="257" y="144"/>
                </a:cubicBezTo>
                <a:cubicBezTo>
                  <a:pt x="257" y="207"/>
                  <a:pt x="206" y="258"/>
                  <a:pt x="144" y="258"/>
                </a:cubicBezTo>
                <a:cubicBezTo>
                  <a:pt x="81" y="258"/>
                  <a:pt x="30" y="207"/>
                  <a:pt x="30" y="144"/>
                </a:cubicBezTo>
                <a:cubicBezTo>
                  <a:pt x="30" y="81"/>
                  <a:pt x="81" y="30"/>
                  <a:pt x="144" y="30"/>
                </a:cubicBezTo>
                <a:close/>
              </a:path>
            </a:pathLst>
          </a:custGeom>
          <a:solidFill>
            <a:srgbClr val="1567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cxnSp>
        <p:nvCxnSpPr>
          <p:cNvPr id="268" name="Google Shape;268;p47"/>
          <p:cNvCxnSpPr/>
          <p:nvPr/>
        </p:nvCxnSpPr>
        <p:spPr>
          <a:xfrm flipH="1">
            <a:off x="1012100" y="1846700"/>
            <a:ext cx="4200" cy="829500"/>
          </a:xfrm>
          <a:prstGeom prst="straightConnector1">
            <a:avLst/>
          </a:prstGeom>
          <a:noFill/>
          <a:ln cap="flat" cmpd="sng" w="19050">
            <a:solidFill>
              <a:srgbClr val="005EA8"/>
            </a:solidFill>
            <a:prstDash val="dash"/>
            <a:round/>
            <a:headEnd len="sm" w="sm" type="none"/>
            <a:tailEnd len="lg" w="lg" type="oval"/>
          </a:ln>
        </p:spPr>
      </p:cxnSp>
      <p:sp>
        <p:nvSpPr>
          <p:cNvPr id="269" name="Google Shape;269;p47"/>
          <p:cNvSpPr/>
          <p:nvPr/>
        </p:nvSpPr>
        <p:spPr>
          <a:xfrm>
            <a:off x="3444710" y="1477473"/>
            <a:ext cx="238279" cy="122782"/>
          </a:xfrm>
          <a:custGeom>
            <a:rect b="b" l="l" r="r" t="t"/>
            <a:pathLst>
              <a:path extrusionOk="0" h="285" w="593">
                <a:moveTo>
                  <a:pt x="296" y="0"/>
                </a:moveTo>
                <a:cubicBezTo>
                  <a:pt x="133" y="0"/>
                  <a:pt x="0" y="120"/>
                  <a:pt x="0" y="142"/>
                </a:cubicBezTo>
                <a:cubicBezTo>
                  <a:pt x="0" y="164"/>
                  <a:pt x="133" y="285"/>
                  <a:pt x="296" y="285"/>
                </a:cubicBezTo>
                <a:cubicBezTo>
                  <a:pt x="460" y="285"/>
                  <a:pt x="593" y="164"/>
                  <a:pt x="593" y="142"/>
                </a:cubicBezTo>
                <a:cubicBezTo>
                  <a:pt x="593" y="120"/>
                  <a:pt x="460" y="0"/>
                  <a:pt x="296" y="0"/>
                </a:cubicBezTo>
                <a:close/>
                <a:moveTo>
                  <a:pt x="235" y="50"/>
                </a:moveTo>
                <a:cubicBezTo>
                  <a:pt x="218" y="67"/>
                  <a:pt x="207" y="89"/>
                  <a:pt x="207" y="115"/>
                </a:cubicBezTo>
                <a:cubicBezTo>
                  <a:pt x="207" y="165"/>
                  <a:pt x="247" y="205"/>
                  <a:pt x="296" y="205"/>
                </a:cubicBezTo>
                <a:cubicBezTo>
                  <a:pt x="346" y="205"/>
                  <a:pt x="387" y="164"/>
                  <a:pt x="387" y="115"/>
                </a:cubicBezTo>
                <a:cubicBezTo>
                  <a:pt x="387" y="89"/>
                  <a:pt x="376" y="67"/>
                  <a:pt x="359" y="50"/>
                </a:cubicBezTo>
                <a:cubicBezTo>
                  <a:pt x="406" y="60"/>
                  <a:pt x="449" y="79"/>
                  <a:pt x="483" y="100"/>
                </a:cubicBezTo>
                <a:cubicBezTo>
                  <a:pt x="507" y="115"/>
                  <a:pt x="527" y="131"/>
                  <a:pt x="539" y="142"/>
                </a:cubicBezTo>
                <a:cubicBezTo>
                  <a:pt x="527" y="154"/>
                  <a:pt x="507" y="170"/>
                  <a:pt x="483" y="184"/>
                </a:cubicBezTo>
                <a:cubicBezTo>
                  <a:pt x="435" y="214"/>
                  <a:pt x="368" y="241"/>
                  <a:pt x="296" y="241"/>
                </a:cubicBezTo>
                <a:cubicBezTo>
                  <a:pt x="225" y="241"/>
                  <a:pt x="159" y="214"/>
                  <a:pt x="110" y="184"/>
                </a:cubicBezTo>
                <a:cubicBezTo>
                  <a:pt x="86" y="170"/>
                  <a:pt x="67" y="154"/>
                  <a:pt x="54" y="142"/>
                </a:cubicBezTo>
                <a:cubicBezTo>
                  <a:pt x="67" y="131"/>
                  <a:pt x="86" y="115"/>
                  <a:pt x="110" y="100"/>
                </a:cubicBezTo>
                <a:cubicBezTo>
                  <a:pt x="144" y="79"/>
                  <a:pt x="188" y="60"/>
                  <a:pt x="235" y="50"/>
                </a:cubicBezTo>
                <a:close/>
                <a:moveTo>
                  <a:pt x="316" y="59"/>
                </a:moveTo>
                <a:cubicBezTo>
                  <a:pt x="337" y="59"/>
                  <a:pt x="354" y="75"/>
                  <a:pt x="354" y="96"/>
                </a:cubicBezTo>
                <a:cubicBezTo>
                  <a:pt x="354" y="116"/>
                  <a:pt x="337" y="133"/>
                  <a:pt x="316" y="133"/>
                </a:cubicBezTo>
                <a:cubicBezTo>
                  <a:pt x="296" y="133"/>
                  <a:pt x="280" y="116"/>
                  <a:pt x="280" y="96"/>
                </a:cubicBezTo>
                <a:cubicBezTo>
                  <a:pt x="280" y="75"/>
                  <a:pt x="296" y="59"/>
                  <a:pt x="316" y="59"/>
                </a:cubicBezTo>
                <a:close/>
              </a:path>
            </a:pathLst>
          </a:custGeom>
          <a:solidFill>
            <a:srgbClr val="1567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cxnSp>
        <p:nvCxnSpPr>
          <p:cNvPr id="270" name="Google Shape;270;p47"/>
          <p:cNvCxnSpPr/>
          <p:nvPr/>
        </p:nvCxnSpPr>
        <p:spPr>
          <a:xfrm flipH="1" rot="10800000">
            <a:off x="3563799" y="1517640"/>
            <a:ext cx="18000" cy="297300"/>
          </a:xfrm>
          <a:prstGeom prst="straightConnector1">
            <a:avLst/>
          </a:prstGeom>
          <a:noFill/>
          <a:ln cap="flat" cmpd="sng" w="19050">
            <a:solidFill>
              <a:srgbClr val="005EA8"/>
            </a:solidFill>
            <a:prstDash val="dash"/>
            <a:round/>
            <a:headEnd len="lg" w="lg" type="oval"/>
            <a:tailEnd len="sm" w="sm" type="none"/>
          </a:ln>
        </p:spPr>
      </p:cxnSp>
      <p:grpSp>
        <p:nvGrpSpPr>
          <p:cNvPr id="271" name="Google Shape;271;p47"/>
          <p:cNvGrpSpPr/>
          <p:nvPr/>
        </p:nvGrpSpPr>
        <p:grpSpPr>
          <a:xfrm>
            <a:off x="6570977" y="2107526"/>
            <a:ext cx="199151" cy="219794"/>
            <a:chOff x="-2441981" y="3961669"/>
            <a:chExt cx="374766" cy="437227"/>
          </a:xfrm>
        </p:grpSpPr>
        <p:sp>
          <p:nvSpPr>
            <p:cNvPr id="272" name="Google Shape;272;p47"/>
            <p:cNvSpPr/>
            <p:nvPr/>
          </p:nvSpPr>
          <p:spPr>
            <a:xfrm>
              <a:off x="-2441981" y="3961669"/>
              <a:ext cx="345767" cy="149460"/>
            </a:xfrm>
            <a:custGeom>
              <a:rect b="b" l="l" r="r" t="t"/>
              <a:pathLst>
                <a:path extrusionOk="0" h="93" w="217">
                  <a:moveTo>
                    <a:pt x="0" y="57"/>
                  </a:moveTo>
                  <a:cubicBezTo>
                    <a:pt x="3" y="54"/>
                    <a:pt x="6" y="51"/>
                    <a:pt x="9" y="48"/>
                  </a:cubicBezTo>
                  <a:cubicBezTo>
                    <a:pt x="18" y="40"/>
                    <a:pt x="27" y="32"/>
                    <a:pt x="36" y="23"/>
                  </a:cubicBezTo>
                  <a:cubicBezTo>
                    <a:pt x="37" y="21"/>
                    <a:pt x="39" y="21"/>
                    <a:pt x="41" y="21"/>
                  </a:cubicBezTo>
                  <a:cubicBezTo>
                    <a:pt x="61" y="21"/>
                    <a:pt x="80" y="21"/>
                    <a:pt x="100" y="21"/>
                  </a:cubicBezTo>
                  <a:cubicBezTo>
                    <a:pt x="101" y="21"/>
                    <a:pt x="102" y="21"/>
                    <a:pt x="104" y="21"/>
                  </a:cubicBezTo>
                  <a:cubicBezTo>
                    <a:pt x="104" y="14"/>
                    <a:pt x="104" y="7"/>
                    <a:pt x="104" y="0"/>
                  </a:cubicBezTo>
                  <a:cubicBezTo>
                    <a:pt x="116" y="0"/>
                    <a:pt x="129" y="0"/>
                    <a:pt x="141" y="0"/>
                  </a:cubicBezTo>
                  <a:cubicBezTo>
                    <a:pt x="141" y="5"/>
                    <a:pt x="141" y="11"/>
                    <a:pt x="141" y="16"/>
                  </a:cubicBezTo>
                  <a:cubicBezTo>
                    <a:pt x="141" y="21"/>
                    <a:pt x="141" y="21"/>
                    <a:pt x="145" y="21"/>
                  </a:cubicBezTo>
                  <a:cubicBezTo>
                    <a:pt x="168" y="21"/>
                    <a:pt x="190" y="21"/>
                    <a:pt x="213" y="21"/>
                  </a:cubicBezTo>
                  <a:cubicBezTo>
                    <a:pt x="214" y="21"/>
                    <a:pt x="215" y="21"/>
                    <a:pt x="217" y="21"/>
                  </a:cubicBezTo>
                  <a:cubicBezTo>
                    <a:pt x="217" y="45"/>
                    <a:pt x="217" y="69"/>
                    <a:pt x="217" y="93"/>
                  </a:cubicBezTo>
                  <a:cubicBezTo>
                    <a:pt x="216" y="93"/>
                    <a:pt x="215" y="93"/>
                    <a:pt x="214" y="93"/>
                  </a:cubicBezTo>
                  <a:cubicBezTo>
                    <a:pt x="156" y="93"/>
                    <a:pt x="99" y="93"/>
                    <a:pt x="41" y="93"/>
                  </a:cubicBezTo>
                  <a:cubicBezTo>
                    <a:pt x="39" y="93"/>
                    <a:pt x="37" y="92"/>
                    <a:pt x="36" y="91"/>
                  </a:cubicBezTo>
                  <a:cubicBezTo>
                    <a:pt x="24" y="80"/>
                    <a:pt x="12" y="68"/>
                    <a:pt x="0" y="57"/>
                  </a:cubicBezTo>
                  <a:close/>
                </a:path>
              </a:pathLst>
            </a:custGeom>
            <a:solidFill>
              <a:srgbClr val="1567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273" name="Google Shape;273;p47"/>
            <p:cNvSpPr/>
            <p:nvPr/>
          </p:nvSpPr>
          <p:spPr>
            <a:xfrm>
              <a:off x="-2412982" y="4137898"/>
              <a:ext cx="345767" cy="115999"/>
            </a:xfrm>
            <a:custGeom>
              <a:rect b="b" l="l" r="r" t="t"/>
              <a:pathLst>
                <a:path extrusionOk="0" h="73" w="218">
                  <a:moveTo>
                    <a:pt x="218" y="36"/>
                  </a:moveTo>
                  <a:cubicBezTo>
                    <a:pt x="205" y="48"/>
                    <a:pt x="193" y="60"/>
                    <a:pt x="180" y="72"/>
                  </a:cubicBezTo>
                  <a:cubicBezTo>
                    <a:pt x="179" y="72"/>
                    <a:pt x="178" y="73"/>
                    <a:pt x="176" y="73"/>
                  </a:cubicBezTo>
                  <a:cubicBezTo>
                    <a:pt x="155" y="73"/>
                    <a:pt x="134" y="73"/>
                    <a:pt x="112" y="73"/>
                  </a:cubicBezTo>
                  <a:cubicBezTo>
                    <a:pt x="77" y="73"/>
                    <a:pt x="41" y="73"/>
                    <a:pt x="5" y="73"/>
                  </a:cubicBezTo>
                  <a:cubicBezTo>
                    <a:pt x="3" y="73"/>
                    <a:pt x="2" y="73"/>
                    <a:pt x="0" y="73"/>
                  </a:cubicBezTo>
                  <a:cubicBezTo>
                    <a:pt x="0" y="49"/>
                    <a:pt x="0" y="25"/>
                    <a:pt x="0" y="0"/>
                  </a:cubicBezTo>
                  <a:cubicBezTo>
                    <a:pt x="1" y="0"/>
                    <a:pt x="2" y="0"/>
                    <a:pt x="4" y="0"/>
                  </a:cubicBezTo>
                  <a:cubicBezTo>
                    <a:pt x="61" y="0"/>
                    <a:pt x="119" y="0"/>
                    <a:pt x="176" y="0"/>
                  </a:cubicBezTo>
                  <a:cubicBezTo>
                    <a:pt x="178" y="0"/>
                    <a:pt x="180" y="1"/>
                    <a:pt x="182" y="3"/>
                  </a:cubicBezTo>
                  <a:cubicBezTo>
                    <a:pt x="193" y="13"/>
                    <a:pt x="204" y="24"/>
                    <a:pt x="215" y="34"/>
                  </a:cubicBezTo>
                  <a:cubicBezTo>
                    <a:pt x="215" y="35"/>
                    <a:pt x="216" y="36"/>
                    <a:pt x="218" y="36"/>
                  </a:cubicBezTo>
                  <a:close/>
                </a:path>
              </a:pathLst>
            </a:custGeom>
            <a:solidFill>
              <a:srgbClr val="1567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274" name="Google Shape;274;p47"/>
            <p:cNvSpPr/>
            <p:nvPr/>
          </p:nvSpPr>
          <p:spPr>
            <a:xfrm>
              <a:off x="-2276905" y="4282897"/>
              <a:ext cx="60231" cy="115999"/>
            </a:xfrm>
            <a:custGeom>
              <a:rect b="b" l="l" r="r" t="t"/>
              <a:pathLst>
                <a:path extrusionOk="0" h="74" w="37">
                  <a:moveTo>
                    <a:pt x="0" y="74"/>
                  </a:moveTo>
                  <a:cubicBezTo>
                    <a:pt x="0" y="49"/>
                    <a:pt x="0" y="25"/>
                    <a:pt x="0" y="0"/>
                  </a:cubicBezTo>
                  <a:cubicBezTo>
                    <a:pt x="12" y="0"/>
                    <a:pt x="24" y="0"/>
                    <a:pt x="37" y="0"/>
                  </a:cubicBezTo>
                  <a:cubicBezTo>
                    <a:pt x="37" y="25"/>
                    <a:pt x="37" y="49"/>
                    <a:pt x="37" y="74"/>
                  </a:cubicBezTo>
                  <a:cubicBezTo>
                    <a:pt x="25" y="74"/>
                    <a:pt x="13" y="74"/>
                    <a:pt x="0" y="74"/>
                  </a:cubicBezTo>
                  <a:close/>
                </a:path>
              </a:pathLst>
            </a:custGeom>
            <a:solidFill>
              <a:srgbClr val="1567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grpSp>
      <p:cxnSp>
        <p:nvCxnSpPr>
          <p:cNvPr id="275" name="Google Shape;275;p47"/>
          <p:cNvCxnSpPr/>
          <p:nvPr/>
        </p:nvCxnSpPr>
        <p:spPr>
          <a:xfrm rot="10800000">
            <a:off x="6680499" y="2369040"/>
            <a:ext cx="7500" cy="284100"/>
          </a:xfrm>
          <a:prstGeom prst="straightConnector1">
            <a:avLst/>
          </a:prstGeom>
          <a:noFill/>
          <a:ln cap="flat" cmpd="sng" w="19050">
            <a:solidFill>
              <a:srgbClr val="005EA8"/>
            </a:solidFill>
            <a:prstDash val="dash"/>
            <a:round/>
            <a:headEnd len="lg" w="lg" type="oval"/>
            <a:tailEnd len="sm" w="sm" type="none"/>
          </a:ln>
        </p:spPr>
      </p:cxnSp>
      <p:cxnSp>
        <p:nvCxnSpPr>
          <p:cNvPr id="276" name="Google Shape;276;p47"/>
          <p:cNvCxnSpPr/>
          <p:nvPr/>
        </p:nvCxnSpPr>
        <p:spPr>
          <a:xfrm>
            <a:off x="1460096" y="3077775"/>
            <a:ext cx="0" cy="355800"/>
          </a:xfrm>
          <a:prstGeom prst="straightConnector1">
            <a:avLst/>
          </a:prstGeom>
          <a:noFill/>
          <a:ln cap="flat" cmpd="sng" w="19050">
            <a:solidFill>
              <a:srgbClr val="005EA8"/>
            </a:solidFill>
            <a:prstDash val="dash"/>
            <a:round/>
            <a:headEnd len="lg" w="lg" type="oval"/>
            <a:tailEnd len="sm" w="sm" type="none"/>
          </a:ln>
        </p:spPr>
      </p:cxnSp>
      <p:grpSp>
        <p:nvGrpSpPr>
          <p:cNvPr id="277" name="Google Shape;277;p47"/>
          <p:cNvGrpSpPr/>
          <p:nvPr/>
        </p:nvGrpSpPr>
        <p:grpSpPr>
          <a:xfrm>
            <a:off x="1372302" y="3365752"/>
            <a:ext cx="175605" cy="194317"/>
            <a:chOff x="9233637" y="3392838"/>
            <a:chExt cx="486305" cy="568843"/>
          </a:xfrm>
        </p:grpSpPr>
        <p:sp>
          <p:nvSpPr>
            <p:cNvPr id="278" name="Google Shape;278;p47"/>
            <p:cNvSpPr/>
            <p:nvPr/>
          </p:nvSpPr>
          <p:spPr>
            <a:xfrm>
              <a:off x="9233637" y="3392838"/>
              <a:ext cx="486305" cy="568843"/>
            </a:xfrm>
            <a:custGeom>
              <a:rect b="b" l="l" r="r" t="t"/>
              <a:pathLst>
                <a:path extrusionOk="0" h="357" w="306">
                  <a:moveTo>
                    <a:pt x="306" y="357"/>
                  </a:moveTo>
                  <a:cubicBezTo>
                    <a:pt x="204" y="357"/>
                    <a:pt x="102" y="357"/>
                    <a:pt x="0" y="357"/>
                  </a:cubicBezTo>
                  <a:cubicBezTo>
                    <a:pt x="0" y="248"/>
                    <a:pt x="0" y="138"/>
                    <a:pt x="0" y="28"/>
                  </a:cubicBezTo>
                  <a:cubicBezTo>
                    <a:pt x="2" y="28"/>
                    <a:pt x="4" y="28"/>
                    <a:pt x="5" y="28"/>
                  </a:cubicBezTo>
                  <a:cubicBezTo>
                    <a:pt x="20" y="28"/>
                    <a:pt x="34" y="28"/>
                    <a:pt x="49" y="28"/>
                  </a:cubicBezTo>
                  <a:cubicBezTo>
                    <a:pt x="59" y="28"/>
                    <a:pt x="67" y="25"/>
                    <a:pt x="74" y="18"/>
                  </a:cubicBezTo>
                  <a:cubicBezTo>
                    <a:pt x="78" y="13"/>
                    <a:pt x="83" y="8"/>
                    <a:pt x="88" y="3"/>
                  </a:cubicBezTo>
                  <a:cubicBezTo>
                    <a:pt x="90" y="2"/>
                    <a:pt x="92" y="1"/>
                    <a:pt x="94" y="1"/>
                  </a:cubicBezTo>
                  <a:cubicBezTo>
                    <a:pt x="133" y="0"/>
                    <a:pt x="172" y="0"/>
                    <a:pt x="211" y="1"/>
                  </a:cubicBezTo>
                  <a:cubicBezTo>
                    <a:pt x="213" y="1"/>
                    <a:pt x="216" y="2"/>
                    <a:pt x="217" y="3"/>
                  </a:cubicBezTo>
                  <a:cubicBezTo>
                    <a:pt x="222" y="8"/>
                    <a:pt x="227" y="13"/>
                    <a:pt x="232" y="18"/>
                  </a:cubicBezTo>
                  <a:cubicBezTo>
                    <a:pt x="239" y="25"/>
                    <a:pt x="247" y="28"/>
                    <a:pt x="257" y="28"/>
                  </a:cubicBezTo>
                  <a:cubicBezTo>
                    <a:pt x="271" y="28"/>
                    <a:pt x="286" y="28"/>
                    <a:pt x="301" y="28"/>
                  </a:cubicBezTo>
                  <a:cubicBezTo>
                    <a:pt x="302" y="28"/>
                    <a:pt x="304" y="28"/>
                    <a:pt x="306" y="28"/>
                  </a:cubicBezTo>
                  <a:cubicBezTo>
                    <a:pt x="306" y="138"/>
                    <a:pt x="306" y="247"/>
                    <a:pt x="306" y="357"/>
                  </a:cubicBezTo>
                  <a:close/>
                  <a:moveTo>
                    <a:pt x="270" y="322"/>
                  </a:moveTo>
                  <a:cubicBezTo>
                    <a:pt x="270" y="235"/>
                    <a:pt x="270" y="149"/>
                    <a:pt x="270" y="62"/>
                  </a:cubicBezTo>
                  <a:cubicBezTo>
                    <a:pt x="254" y="62"/>
                    <a:pt x="238" y="62"/>
                    <a:pt x="221" y="63"/>
                  </a:cubicBezTo>
                  <a:cubicBezTo>
                    <a:pt x="220" y="63"/>
                    <a:pt x="218" y="64"/>
                    <a:pt x="217" y="65"/>
                  </a:cubicBezTo>
                  <a:cubicBezTo>
                    <a:pt x="211" y="70"/>
                    <a:pt x="206" y="76"/>
                    <a:pt x="200" y="81"/>
                  </a:cubicBezTo>
                  <a:cubicBezTo>
                    <a:pt x="198" y="83"/>
                    <a:pt x="196" y="84"/>
                    <a:pt x="194" y="84"/>
                  </a:cubicBezTo>
                  <a:cubicBezTo>
                    <a:pt x="167" y="84"/>
                    <a:pt x="140" y="84"/>
                    <a:pt x="113" y="84"/>
                  </a:cubicBezTo>
                  <a:cubicBezTo>
                    <a:pt x="111" y="84"/>
                    <a:pt x="109" y="83"/>
                    <a:pt x="107" y="82"/>
                  </a:cubicBezTo>
                  <a:cubicBezTo>
                    <a:pt x="102" y="76"/>
                    <a:pt x="97" y="71"/>
                    <a:pt x="91" y="65"/>
                  </a:cubicBezTo>
                  <a:cubicBezTo>
                    <a:pt x="89" y="64"/>
                    <a:pt x="87" y="63"/>
                    <a:pt x="84" y="63"/>
                  </a:cubicBezTo>
                  <a:cubicBezTo>
                    <a:pt x="69" y="62"/>
                    <a:pt x="54" y="62"/>
                    <a:pt x="39" y="62"/>
                  </a:cubicBezTo>
                  <a:cubicBezTo>
                    <a:pt x="37" y="62"/>
                    <a:pt x="36" y="63"/>
                    <a:pt x="34" y="63"/>
                  </a:cubicBezTo>
                  <a:cubicBezTo>
                    <a:pt x="34" y="149"/>
                    <a:pt x="34" y="236"/>
                    <a:pt x="34" y="322"/>
                  </a:cubicBezTo>
                  <a:cubicBezTo>
                    <a:pt x="113" y="322"/>
                    <a:pt x="191" y="322"/>
                    <a:pt x="270" y="322"/>
                  </a:cubicBezTo>
                  <a:close/>
                </a:path>
              </a:pathLst>
            </a:custGeom>
            <a:solidFill>
              <a:srgbClr val="1567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279" name="Google Shape;279;p47"/>
            <p:cNvSpPr/>
            <p:nvPr/>
          </p:nvSpPr>
          <p:spPr>
            <a:xfrm>
              <a:off x="9334020" y="3577989"/>
              <a:ext cx="145000" cy="122691"/>
            </a:xfrm>
            <a:custGeom>
              <a:rect b="b" l="l" r="r" t="t"/>
              <a:pathLst>
                <a:path extrusionOk="0" h="78" w="91">
                  <a:moveTo>
                    <a:pt x="0" y="39"/>
                  </a:moveTo>
                  <a:cubicBezTo>
                    <a:pt x="2" y="37"/>
                    <a:pt x="4" y="35"/>
                    <a:pt x="6" y="34"/>
                  </a:cubicBezTo>
                  <a:cubicBezTo>
                    <a:pt x="7" y="33"/>
                    <a:pt x="9" y="33"/>
                    <a:pt x="10" y="34"/>
                  </a:cubicBezTo>
                  <a:cubicBezTo>
                    <a:pt x="18" y="38"/>
                    <a:pt x="25" y="42"/>
                    <a:pt x="33" y="47"/>
                  </a:cubicBezTo>
                  <a:cubicBezTo>
                    <a:pt x="49" y="29"/>
                    <a:pt x="67" y="12"/>
                    <a:pt x="88" y="0"/>
                  </a:cubicBezTo>
                  <a:cubicBezTo>
                    <a:pt x="91" y="3"/>
                    <a:pt x="91" y="6"/>
                    <a:pt x="87" y="9"/>
                  </a:cubicBezTo>
                  <a:cubicBezTo>
                    <a:pt x="69" y="25"/>
                    <a:pt x="55" y="45"/>
                    <a:pt x="43" y="66"/>
                  </a:cubicBezTo>
                  <a:cubicBezTo>
                    <a:pt x="41" y="70"/>
                    <a:pt x="39" y="74"/>
                    <a:pt x="37" y="77"/>
                  </a:cubicBezTo>
                  <a:cubicBezTo>
                    <a:pt x="37" y="77"/>
                    <a:pt x="36" y="78"/>
                    <a:pt x="36" y="78"/>
                  </a:cubicBezTo>
                  <a:cubicBezTo>
                    <a:pt x="24" y="65"/>
                    <a:pt x="12" y="52"/>
                    <a:pt x="0" y="39"/>
                  </a:cubicBezTo>
                  <a:close/>
                </a:path>
              </a:pathLst>
            </a:custGeom>
            <a:solidFill>
              <a:srgbClr val="1567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280" name="Google Shape;280;p47"/>
            <p:cNvSpPr/>
            <p:nvPr/>
          </p:nvSpPr>
          <p:spPr>
            <a:xfrm>
              <a:off x="9334021" y="3725218"/>
              <a:ext cx="145000" cy="124922"/>
            </a:xfrm>
            <a:custGeom>
              <a:rect b="b" l="l" r="r" t="t"/>
              <a:pathLst>
                <a:path extrusionOk="0" h="78" w="91">
                  <a:moveTo>
                    <a:pt x="88" y="0"/>
                  </a:moveTo>
                  <a:cubicBezTo>
                    <a:pt x="91" y="3"/>
                    <a:pt x="90" y="6"/>
                    <a:pt x="87" y="9"/>
                  </a:cubicBezTo>
                  <a:cubicBezTo>
                    <a:pt x="69" y="25"/>
                    <a:pt x="55" y="45"/>
                    <a:pt x="43" y="66"/>
                  </a:cubicBezTo>
                  <a:cubicBezTo>
                    <a:pt x="41" y="70"/>
                    <a:pt x="39" y="74"/>
                    <a:pt x="36" y="78"/>
                  </a:cubicBezTo>
                  <a:cubicBezTo>
                    <a:pt x="24" y="65"/>
                    <a:pt x="12" y="52"/>
                    <a:pt x="0" y="39"/>
                  </a:cubicBezTo>
                  <a:cubicBezTo>
                    <a:pt x="2" y="38"/>
                    <a:pt x="3" y="36"/>
                    <a:pt x="5" y="34"/>
                  </a:cubicBezTo>
                  <a:cubicBezTo>
                    <a:pt x="6" y="32"/>
                    <a:pt x="8" y="32"/>
                    <a:pt x="10" y="33"/>
                  </a:cubicBezTo>
                  <a:cubicBezTo>
                    <a:pt x="16" y="37"/>
                    <a:pt x="22" y="41"/>
                    <a:pt x="28" y="44"/>
                  </a:cubicBezTo>
                  <a:cubicBezTo>
                    <a:pt x="30" y="45"/>
                    <a:pt x="31" y="46"/>
                    <a:pt x="33" y="47"/>
                  </a:cubicBezTo>
                  <a:cubicBezTo>
                    <a:pt x="49" y="28"/>
                    <a:pt x="67" y="12"/>
                    <a:pt x="88" y="0"/>
                  </a:cubicBezTo>
                  <a:close/>
                </a:path>
              </a:pathLst>
            </a:custGeom>
            <a:solidFill>
              <a:srgbClr val="1567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281" name="Google Shape;281;p47"/>
            <p:cNvSpPr/>
            <p:nvPr/>
          </p:nvSpPr>
          <p:spPr>
            <a:xfrm>
              <a:off x="9519171" y="3600295"/>
              <a:ext cx="95923" cy="26769"/>
            </a:xfrm>
            <a:custGeom>
              <a:rect b="b" l="l" r="r" t="t"/>
              <a:pathLst>
                <a:path extrusionOk="0" h="17" w="61">
                  <a:moveTo>
                    <a:pt x="0" y="17"/>
                  </a:moveTo>
                  <a:cubicBezTo>
                    <a:pt x="0" y="11"/>
                    <a:pt x="0" y="6"/>
                    <a:pt x="0" y="0"/>
                  </a:cubicBezTo>
                  <a:cubicBezTo>
                    <a:pt x="20" y="0"/>
                    <a:pt x="40" y="0"/>
                    <a:pt x="61" y="0"/>
                  </a:cubicBezTo>
                  <a:cubicBezTo>
                    <a:pt x="61" y="6"/>
                    <a:pt x="61" y="11"/>
                    <a:pt x="61" y="17"/>
                  </a:cubicBezTo>
                  <a:cubicBezTo>
                    <a:pt x="41" y="17"/>
                    <a:pt x="21" y="17"/>
                    <a:pt x="0" y="17"/>
                  </a:cubicBezTo>
                  <a:close/>
                </a:path>
              </a:pathLst>
            </a:custGeom>
            <a:solidFill>
              <a:srgbClr val="1567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282" name="Google Shape;282;p47"/>
            <p:cNvSpPr/>
            <p:nvPr/>
          </p:nvSpPr>
          <p:spPr>
            <a:xfrm>
              <a:off x="9521401" y="3653832"/>
              <a:ext cx="93692" cy="24538"/>
            </a:xfrm>
            <a:custGeom>
              <a:rect b="b" l="l" r="r" t="t"/>
              <a:pathLst>
                <a:path extrusionOk="0" h="16" w="60">
                  <a:moveTo>
                    <a:pt x="60" y="0"/>
                  </a:moveTo>
                  <a:cubicBezTo>
                    <a:pt x="60" y="5"/>
                    <a:pt x="60" y="11"/>
                    <a:pt x="60" y="16"/>
                  </a:cubicBezTo>
                  <a:cubicBezTo>
                    <a:pt x="40" y="16"/>
                    <a:pt x="20" y="16"/>
                    <a:pt x="0" y="16"/>
                  </a:cubicBezTo>
                  <a:cubicBezTo>
                    <a:pt x="0" y="11"/>
                    <a:pt x="0" y="5"/>
                    <a:pt x="0" y="0"/>
                  </a:cubicBezTo>
                  <a:cubicBezTo>
                    <a:pt x="20" y="0"/>
                    <a:pt x="39" y="0"/>
                    <a:pt x="60" y="0"/>
                  </a:cubicBezTo>
                  <a:close/>
                </a:path>
              </a:pathLst>
            </a:custGeom>
            <a:solidFill>
              <a:srgbClr val="1567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283" name="Google Shape;283;p47"/>
            <p:cNvSpPr/>
            <p:nvPr/>
          </p:nvSpPr>
          <p:spPr>
            <a:xfrm>
              <a:off x="9519165" y="3760908"/>
              <a:ext cx="95923" cy="28999"/>
            </a:xfrm>
            <a:custGeom>
              <a:rect b="b" l="l" r="r" t="t"/>
              <a:pathLst>
                <a:path extrusionOk="0" h="17" w="61">
                  <a:moveTo>
                    <a:pt x="0" y="0"/>
                  </a:moveTo>
                  <a:cubicBezTo>
                    <a:pt x="21" y="0"/>
                    <a:pt x="40" y="0"/>
                    <a:pt x="61" y="0"/>
                  </a:cubicBezTo>
                  <a:cubicBezTo>
                    <a:pt x="61" y="6"/>
                    <a:pt x="61" y="11"/>
                    <a:pt x="61" y="17"/>
                  </a:cubicBezTo>
                  <a:cubicBezTo>
                    <a:pt x="41" y="17"/>
                    <a:pt x="21" y="17"/>
                    <a:pt x="0" y="17"/>
                  </a:cubicBezTo>
                  <a:cubicBezTo>
                    <a:pt x="0" y="11"/>
                    <a:pt x="0" y="6"/>
                    <a:pt x="0" y="0"/>
                  </a:cubicBezTo>
                  <a:close/>
                </a:path>
              </a:pathLst>
            </a:custGeom>
            <a:solidFill>
              <a:srgbClr val="1567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284" name="Google Shape;284;p47"/>
            <p:cNvSpPr/>
            <p:nvPr/>
          </p:nvSpPr>
          <p:spPr>
            <a:xfrm>
              <a:off x="9521389" y="3814438"/>
              <a:ext cx="93692" cy="24538"/>
            </a:xfrm>
            <a:custGeom>
              <a:rect b="b" l="l" r="r" t="t"/>
              <a:pathLst>
                <a:path extrusionOk="0" h="16" w="60">
                  <a:moveTo>
                    <a:pt x="60" y="0"/>
                  </a:moveTo>
                  <a:cubicBezTo>
                    <a:pt x="60" y="6"/>
                    <a:pt x="60" y="11"/>
                    <a:pt x="60" y="16"/>
                  </a:cubicBezTo>
                  <a:cubicBezTo>
                    <a:pt x="40" y="16"/>
                    <a:pt x="20" y="16"/>
                    <a:pt x="0" y="16"/>
                  </a:cubicBezTo>
                  <a:cubicBezTo>
                    <a:pt x="0" y="11"/>
                    <a:pt x="0" y="6"/>
                    <a:pt x="0" y="0"/>
                  </a:cubicBezTo>
                  <a:cubicBezTo>
                    <a:pt x="20" y="0"/>
                    <a:pt x="39" y="0"/>
                    <a:pt x="60" y="0"/>
                  </a:cubicBezTo>
                  <a:close/>
                </a:path>
              </a:pathLst>
            </a:custGeom>
            <a:solidFill>
              <a:srgbClr val="1567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grpSp>
      <p:cxnSp>
        <p:nvCxnSpPr>
          <p:cNvPr id="285" name="Google Shape;285;p47"/>
          <p:cNvCxnSpPr/>
          <p:nvPr/>
        </p:nvCxnSpPr>
        <p:spPr>
          <a:xfrm flipH="1">
            <a:off x="3668610" y="3299899"/>
            <a:ext cx="6600" cy="517500"/>
          </a:xfrm>
          <a:prstGeom prst="straightConnector1">
            <a:avLst/>
          </a:prstGeom>
          <a:noFill/>
          <a:ln cap="flat" cmpd="sng" w="19050">
            <a:solidFill>
              <a:srgbClr val="005EA8"/>
            </a:solidFill>
            <a:prstDash val="dash"/>
            <a:round/>
            <a:headEnd len="lg" w="lg" type="oval"/>
            <a:tailEnd len="sm" w="sm" type="none"/>
          </a:ln>
        </p:spPr>
      </p:cxnSp>
      <p:sp>
        <p:nvSpPr>
          <p:cNvPr id="286" name="Google Shape;286;p47"/>
          <p:cNvSpPr/>
          <p:nvPr/>
        </p:nvSpPr>
        <p:spPr>
          <a:xfrm>
            <a:off x="3562602" y="3731177"/>
            <a:ext cx="218606" cy="204590"/>
          </a:xfrm>
          <a:custGeom>
            <a:rect b="b" l="l" r="r" t="t"/>
            <a:pathLst>
              <a:path extrusionOk="0" h="263" w="265">
                <a:moveTo>
                  <a:pt x="161" y="258"/>
                </a:moveTo>
                <a:cubicBezTo>
                  <a:pt x="156" y="258"/>
                  <a:pt x="152" y="257"/>
                  <a:pt x="148" y="254"/>
                </a:cubicBezTo>
                <a:cubicBezTo>
                  <a:pt x="137" y="247"/>
                  <a:pt x="127" y="247"/>
                  <a:pt x="116" y="254"/>
                </a:cubicBezTo>
                <a:cubicBezTo>
                  <a:pt x="103" y="263"/>
                  <a:pt x="86" y="257"/>
                  <a:pt x="80" y="243"/>
                </a:cubicBezTo>
                <a:cubicBezTo>
                  <a:pt x="75" y="231"/>
                  <a:pt x="66" y="226"/>
                  <a:pt x="54" y="226"/>
                </a:cubicBezTo>
                <a:cubicBezTo>
                  <a:pt x="37" y="226"/>
                  <a:pt x="26" y="213"/>
                  <a:pt x="28" y="197"/>
                </a:cubicBezTo>
                <a:cubicBezTo>
                  <a:pt x="30" y="184"/>
                  <a:pt x="26" y="175"/>
                  <a:pt x="15" y="169"/>
                </a:cubicBezTo>
                <a:cubicBezTo>
                  <a:pt x="4" y="161"/>
                  <a:pt x="0" y="147"/>
                  <a:pt x="7" y="135"/>
                </a:cubicBezTo>
                <a:cubicBezTo>
                  <a:pt x="8" y="133"/>
                  <a:pt x="9" y="132"/>
                  <a:pt x="10" y="131"/>
                </a:cubicBezTo>
                <a:cubicBezTo>
                  <a:pt x="18" y="122"/>
                  <a:pt x="20" y="112"/>
                  <a:pt x="15" y="101"/>
                </a:cubicBezTo>
                <a:cubicBezTo>
                  <a:pt x="11" y="93"/>
                  <a:pt x="11" y="85"/>
                  <a:pt x="15" y="77"/>
                </a:cubicBezTo>
                <a:cubicBezTo>
                  <a:pt x="18" y="71"/>
                  <a:pt x="24" y="67"/>
                  <a:pt x="30" y="65"/>
                </a:cubicBezTo>
                <a:cubicBezTo>
                  <a:pt x="40" y="63"/>
                  <a:pt x="47" y="57"/>
                  <a:pt x="50" y="47"/>
                </a:cubicBezTo>
                <a:cubicBezTo>
                  <a:pt x="50" y="46"/>
                  <a:pt x="50" y="44"/>
                  <a:pt x="51" y="42"/>
                </a:cubicBezTo>
                <a:cubicBezTo>
                  <a:pt x="53" y="26"/>
                  <a:pt x="67" y="16"/>
                  <a:pt x="83" y="21"/>
                </a:cubicBezTo>
                <a:cubicBezTo>
                  <a:pt x="93" y="24"/>
                  <a:pt x="101" y="23"/>
                  <a:pt x="108" y="17"/>
                </a:cubicBezTo>
                <a:cubicBezTo>
                  <a:pt x="110" y="15"/>
                  <a:pt x="112" y="13"/>
                  <a:pt x="113" y="12"/>
                </a:cubicBezTo>
                <a:cubicBezTo>
                  <a:pt x="123" y="0"/>
                  <a:pt x="141" y="0"/>
                  <a:pt x="151" y="12"/>
                </a:cubicBezTo>
                <a:cubicBezTo>
                  <a:pt x="155" y="17"/>
                  <a:pt x="160" y="21"/>
                  <a:pt x="167" y="22"/>
                </a:cubicBezTo>
                <a:cubicBezTo>
                  <a:pt x="172" y="22"/>
                  <a:pt x="176" y="22"/>
                  <a:pt x="180" y="21"/>
                </a:cubicBezTo>
                <a:cubicBezTo>
                  <a:pt x="197" y="17"/>
                  <a:pt x="211" y="25"/>
                  <a:pt x="213" y="42"/>
                </a:cubicBezTo>
                <a:cubicBezTo>
                  <a:pt x="215" y="54"/>
                  <a:pt x="221" y="62"/>
                  <a:pt x="233" y="65"/>
                </a:cubicBezTo>
                <a:cubicBezTo>
                  <a:pt x="244" y="68"/>
                  <a:pt x="250" y="75"/>
                  <a:pt x="252" y="86"/>
                </a:cubicBezTo>
                <a:cubicBezTo>
                  <a:pt x="253" y="91"/>
                  <a:pt x="252" y="95"/>
                  <a:pt x="250" y="100"/>
                </a:cubicBezTo>
                <a:cubicBezTo>
                  <a:pt x="244" y="111"/>
                  <a:pt x="245" y="121"/>
                  <a:pt x="254" y="131"/>
                </a:cubicBezTo>
                <a:cubicBezTo>
                  <a:pt x="265" y="143"/>
                  <a:pt x="262" y="160"/>
                  <a:pt x="248" y="169"/>
                </a:cubicBezTo>
                <a:cubicBezTo>
                  <a:pt x="240" y="174"/>
                  <a:pt x="235" y="181"/>
                  <a:pt x="235" y="191"/>
                </a:cubicBezTo>
                <a:cubicBezTo>
                  <a:pt x="235" y="193"/>
                  <a:pt x="235" y="195"/>
                  <a:pt x="236" y="197"/>
                </a:cubicBezTo>
                <a:cubicBezTo>
                  <a:pt x="238" y="212"/>
                  <a:pt x="227" y="226"/>
                  <a:pt x="211" y="226"/>
                </a:cubicBezTo>
                <a:cubicBezTo>
                  <a:pt x="198" y="226"/>
                  <a:pt x="189" y="231"/>
                  <a:pt x="184" y="243"/>
                </a:cubicBezTo>
                <a:cubicBezTo>
                  <a:pt x="180" y="253"/>
                  <a:pt x="172" y="258"/>
                  <a:pt x="161" y="258"/>
                </a:cubicBezTo>
                <a:close/>
                <a:moveTo>
                  <a:pt x="80" y="116"/>
                </a:moveTo>
                <a:cubicBezTo>
                  <a:pt x="72" y="123"/>
                  <a:pt x="64" y="131"/>
                  <a:pt x="57" y="138"/>
                </a:cubicBezTo>
                <a:cubicBezTo>
                  <a:pt x="75" y="156"/>
                  <a:pt x="93" y="174"/>
                  <a:pt x="111" y="192"/>
                </a:cubicBezTo>
                <a:cubicBezTo>
                  <a:pt x="142" y="161"/>
                  <a:pt x="174" y="129"/>
                  <a:pt x="206" y="97"/>
                </a:cubicBezTo>
                <a:cubicBezTo>
                  <a:pt x="198" y="90"/>
                  <a:pt x="191" y="82"/>
                  <a:pt x="182" y="74"/>
                </a:cubicBezTo>
                <a:cubicBezTo>
                  <a:pt x="158" y="98"/>
                  <a:pt x="134" y="122"/>
                  <a:pt x="110" y="146"/>
                </a:cubicBezTo>
                <a:cubicBezTo>
                  <a:pt x="100" y="136"/>
                  <a:pt x="90" y="126"/>
                  <a:pt x="80" y="116"/>
                </a:cubicBezTo>
                <a:close/>
              </a:path>
            </a:pathLst>
          </a:custGeom>
          <a:solidFill>
            <a:srgbClr val="1567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cxnSp>
        <p:nvCxnSpPr>
          <p:cNvPr id="287" name="Google Shape;287;p47"/>
          <p:cNvCxnSpPr/>
          <p:nvPr/>
        </p:nvCxnSpPr>
        <p:spPr>
          <a:xfrm>
            <a:off x="6158614" y="2933600"/>
            <a:ext cx="1200" cy="462300"/>
          </a:xfrm>
          <a:prstGeom prst="straightConnector1">
            <a:avLst/>
          </a:prstGeom>
          <a:noFill/>
          <a:ln cap="flat" cmpd="sng" w="19050">
            <a:solidFill>
              <a:srgbClr val="005EA8"/>
            </a:solidFill>
            <a:prstDash val="dash"/>
            <a:round/>
            <a:headEnd len="lg" w="lg" type="oval"/>
            <a:tailEnd len="sm" w="sm" type="none"/>
          </a:ln>
        </p:spPr>
      </p:cxnSp>
      <p:grpSp>
        <p:nvGrpSpPr>
          <p:cNvPr id="288" name="Google Shape;288;p47"/>
          <p:cNvGrpSpPr/>
          <p:nvPr/>
        </p:nvGrpSpPr>
        <p:grpSpPr>
          <a:xfrm>
            <a:off x="6025820" y="3454880"/>
            <a:ext cx="265582" cy="264746"/>
            <a:chOff x="4227816" y="3171982"/>
            <a:chExt cx="455075" cy="479612"/>
          </a:xfrm>
        </p:grpSpPr>
        <p:sp>
          <p:nvSpPr>
            <p:cNvPr id="289" name="Google Shape;289;p47"/>
            <p:cNvSpPr/>
            <p:nvPr/>
          </p:nvSpPr>
          <p:spPr>
            <a:xfrm>
              <a:off x="4412969" y="3321443"/>
              <a:ext cx="269922" cy="330151"/>
            </a:xfrm>
            <a:custGeom>
              <a:rect b="b" l="l" r="r" t="t"/>
              <a:pathLst>
                <a:path extrusionOk="0" h="207" w="169">
                  <a:moveTo>
                    <a:pt x="52" y="207"/>
                  </a:moveTo>
                  <a:cubicBezTo>
                    <a:pt x="35" y="207"/>
                    <a:pt x="18" y="207"/>
                    <a:pt x="0" y="207"/>
                  </a:cubicBezTo>
                  <a:cubicBezTo>
                    <a:pt x="0" y="199"/>
                    <a:pt x="1" y="192"/>
                    <a:pt x="2" y="185"/>
                  </a:cubicBezTo>
                  <a:cubicBezTo>
                    <a:pt x="4" y="166"/>
                    <a:pt x="7" y="147"/>
                    <a:pt x="13" y="129"/>
                  </a:cubicBezTo>
                  <a:cubicBezTo>
                    <a:pt x="25" y="92"/>
                    <a:pt x="46" y="63"/>
                    <a:pt x="78" y="42"/>
                  </a:cubicBezTo>
                  <a:cubicBezTo>
                    <a:pt x="86" y="37"/>
                    <a:pt x="95" y="32"/>
                    <a:pt x="104" y="27"/>
                  </a:cubicBezTo>
                  <a:cubicBezTo>
                    <a:pt x="100" y="19"/>
                    <a:pt x="97" y="10"/>
                    <a:pt x="93" y="0"/>
                  </a:cubicBezTo>
                  <a:cubicBezTo>
                    <a:pt x="118" y="10"/>
                    <a:pt x="143" y="20"/>
                    <a:pt x="169" y="30"/>
                  </a:cubicBezTo>
                  <a:cubicBezTo>
                    <a:pt x="157" y="55"/>
                    <a:pt x="146" y="79"/>
                    <a:pt x="135" y="104"/>
                  </a:cubicBezTo>
                  <a:cubicBezTo>
                    <a:pt x="131" y="95"/>
                    <a:pt x="127" y="86"/>
                    <a:pt x="123" y="76"/>
                  </a:cubicBezTo>
                  <a:cubicBezTo>
                    <a:pt x="117" y="81"/>
                    <a:pt x="110" y="84"/>
                    <a:pt x="104" y="89"/>
                  </a:cubicBezTo>
                  <a:cubicBezTo>
                    <a:pt x="77" y="108"/>
                    <a:pt x="63" y="135"/>
                    <a:pt x="57" y="167"/>
                  </a:cubicBezTo>
                  <a:cubicBezTo>
                    <a:pt x="55" y="180"/>
                    <a:pt x="54" y="193"/>
                    <a:pt x="52" y="207"/>
                  </a:cubicBezTo>
                  <a:close/>
                </a:path>
              </a:pathLst>
            </a:custGeom>
            <a:solidFill>
              <a:srgbClr val="1567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290" name="Google Shape;290;p47"/>
            <p:cNvSpPr/>
            <p:nvPr/>
          </p:nvSpPr>
          <p:spPr>
            <a:xfrm>
              <a:off x="4227816" y="3321443"/>
              <a:ext cx="205229" cy="220844"/>
            </a:xfrm>
            <a:custGeom>
              <a:rect b="b" l="l" r="r" t="t"/>
              <a:pathLst>
                <a:path extrusionOk="0" h="138" w="129">
                  <a:moveTo>
                    <a:pt x="46" y="76"/>
                  </a:moveTo>
                  <a:cubicBezTo>
                    <a:pt x="42" y="85"/>
                    <a:pt x="38" y="94"/>
                    <a:pt x="34" y="103"/>
                  </a:cubicBezTo>
                  <a:cubicBezTo>
                    <a:pt x="23" y="78"/>
                    <a:pt x="11" y="53"/>
                    <a:pt x="0" y="28"/>
                  </a:cubicBezTo>
                  <a:cubicBezTo>
                    <a:pt x="25" y="19"/>
                    <a:pt x="51" y="9"/>
                    <a:pt x="77" y="0"/>
                  </a:cubicBezTo>
                  <a:cubicBezTo>
                    <a:pt x="73" y="9"/>
                    <a:pt x="69" y="18"/>
                    <a:pt x="66" y="27"/>
                  </a:cubicBezTo>
                  <a:cubicBezTo>
                    <a:pt x="71" y="30"/>
                    <a:pt x="77" y="33"/>
                    <a:pt x="83" y="37"/>
                  </a:cubicBezTo>
                  <a:cubicBezTo>
                    <a:pt x="100" y="47"/>
                    <a:pt x="115" y="60"/>
                    <a:pt x="127" y="75"/>
                  </a:cubicBezTo>
                  <a:cubicBezTo>
                    <a:pt x="128" y="76"/>
                    <a:pt x="129" y="77"/>
                    <a:pt x="128" y="79"/>
                  </a:cubicBezTo>
                  <a:cubicBezTo>
                    <a:pt x="117" y="97"/>
                    <a:pt x="109" y="116"/>
                    <a:pt x="104" y="136"/>
                  </a:cubicBezTo>
                  <a:cubicBezTo>
                    <a:pt x="104" y="136"/>
                    <a:pt x="104" y="137"/>
                    <a:pt x="103" y="138"/>
                  </a:cubicBezTo>
                  <a:cubicBezTo>
                    <a:pt x="92" y="110"/>
                    <a:pt x="72" y="90"/>
                    <a:pt x="46" y="76"/>
                  </a:cubicBezTo>
                  <a:close/>
                </a:path>
              </a:pathLst>
            </a:custGeom>
            <a:solidFill>
              <a:srgbClr val="1567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sp>
          <p:nvSpPr>
            <p:cNvPr id="291" name="Google Shape;291;p47"/>
            <p:cNvSpPr/>
            <p:nvPr/>
          </p:nvSpPr>
          <p:spPr>
            <a:xfrm>
              <a:off x="4366123" y="3171982"/>
              <a:ext cx="178460" cy="243151"/>
            </a:xfrm>
            <a:custGeom>
              <a:rect b="b" l="l" r="r" t="t"/>
              <a:pathLst>
                <a:path extrusionOk="0" h="152" w="112">
                  <a:moveTo>
                    <a:pt x="30" y="61"/>
                  </a:moveTo>
                  <a:cubicBezTo>
                    <a:pt x="20" y="61"/>
                    <a:pt x="11" y="61"/>
                    <a:pt x="0" y="61"/>
                  </a:cubicBezTo>
                  <a:cubicBezTo>
                    <a:pt x="20" y="41"/>
                    <a:pt x="38" y="21"/>
                    <a:pt x="57" y="0"/>
                  </a:cubicBezTo>
                  <a:cubicBezTo>
                    <a:pt x="76" y="21"/>
                    <a:pt x="94" y="41"/>
                    <a:pt x="112" y="61"/>
                  </a:cubicBezTo>
                  <a:cubicBezTo>
                    <a:pt x="102" y="61"/>
                    <a:pt x="92" y="61"/>
                    <a:pt x="82" y="61"/>
                  </a:cubicBezTo>
                  <a:cubicBezTo>
                    <a:pt x="82" y="63"/>
                    <a:pt x="82" y="64"/>
                    <a:pt x="82" y="66"/>
                  </a:cubicBezTo>
                  <a:cubicBezTo>
                    <a:pt x="82" y="85"/>
                    <a:pt x="83" y="105"/>
                    <a:pt x="82" y="124"/>
                  </a:cubicBezTo>
                  <a:cubicBezTo>
                    <a:pt x="82" y="126"/>
                    <a:pt x="82" y="128"/>
                    <a:pt x="81" y="129"/>
                  </a:cubicBezTo>
                  <a:cubicBezTo>
                    <a:pt x="73" y="136"/>
                    <a:pt x="65" y="144"/>
                    <a:pt x="57" y="152"/>
                  </a:cubicBezTo>
                  <a:cubicBezTo>
                    <a:pt x="57" y="152"/>
                    <a:pt x="56" y="152"/>
                    <a:pt x="57" y="152"/>
                  </a:cubicBezTo>
                  <a:cubicBezTo>
                    <a:pt x="50" y="146"/>
                    <a:pt x="44" y="139"/>
                    <a:pt x="37" y="133"/>
                  </a:cubicBezTo>
                  <a:cubicBezTo>
                    <a:pt x="31" y="129"/>
                    <a:pt x="30" y="125"/>
                    <a:pt x="30" y="118"/>
                  </a:cubicBezTo>
                  <a:cubicBezTo>
                    <a:pt x="30" y="101"/>
                    <a:pt x="30" y="83"/>
                    <a:pt x="30" y="66"/>
                  </a:cubicBezTo>
                  <a:cubicBezTo>
                    <a:pt x="30" y="64"/>
                    <a:pt x="30" y="63"/>
                    <a:pt x="30" y="61"/>
                  </a:cubicBezTo>
                  <a:close/>
                </a:path>
              </a:pathLst>
            </a:custGeom>
            <a:solidFill>
              <a:srgbClr val="1567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grpSp>
      <p:sp>
        <p:nvSpPr>
          <p:cNvPr id="292" name="Google Shape;292;p47"/>
          <p:cNvSpPr/>
          <p:nvPr/>
        </p:nvSpPr>
        <p:spPr>
          <a:xfrm>
            <a:off x="8179120" y="3399798"/>
            <a:ext cx="229097" cy="169043"/>
          </a:xfrm>
          <a:custGeom>
            <a:rect b="b" l="l" r="r" t="t"/>
            <a:pathLst>
              <a:path extrusionOk="0" h="234" w="264">
                <a:moveTo>
                  <a:pt x="249" y="206"/>
                </a:moveTo>
                <a:cubicBezTo>
                  <a:pt x="249" y="217"/>
                  <a:pt x="255" y="226"/>
                  <a:pt x="264" y="230"/>
                </a:cubicBezTo>
                <a:cubicBezTo>
                  <a:pt x="264" y="234"/>
                  <a:pt x="264" y="234"/>
                  <a:pt x="264" y="234"/>
                </a:cubicBezTo>
                <a:cubicBezTo>
                  <a:pt x="262" y="234"/>
                  <a:pt x="259" y="234"/>
                  <a:pt x="257" y="234"/>
                </a:cubicBezTo>
                <a:cubicBezTo>
                  <a:pt x="241" y="234"/>
                  <a:pt x="227" y="228"/>
                  <a:pt x="217" y="217"/>
                </a:cubicBezTo>
                <a:cubicBezTo>
                  <a:pt x="211" y="219"/>
                  <a:pt x="205" y="220"/>
                  <a:pt x="198" y="220"/>
                </a:cubicBezTo>
                <a:cubicBezTo>
                  <a:pt x="161" y="220"/>
                  <a:pt x="132" y="193"/>
                  <a:pt x="132" y="161"/>
                </a:cubicBezTo>
                <a:cubicBezTo>
                  <a:pt x="132" y="129"/>
                  <a:pt x="161" y="102"/>
                  <a:pt x="198" y="102"/>
                </a:cubicBezTo>
                <a:cubicBezTo>
                  <a:pt x="234" y="102"/>
                  <a:pt x="264" y="129"/>
                  <a:pt x="264" y="161"/>
                </a:cubicBezTo>
                <a:cubicBezTo>
                  <a:pt x="264" y="174"/>
                  <a:pt x="259" y="185"/>
                  <a:pt x="252" y="195"/>
                </a:cubicBezTo>
                <a:cubicBezTo>
                  <a:pt x="250" y="198"/>
                  <a:pt x="249" y="202"/>
                  <a:pt x="249" y="206"/>
                </a:cubicBezTo>
                <a:close/>
                <a:moveTo>
                  <a:pt x="117" y="0"/>
                </a:moveTo>
                <a:cubicBezTo>
                  <a:pt x="181" y="0"/>
                  <a:pt x="233" y="41"/>
                  <a:pt x="235" y="93"/>
                </a:cubicBezTo>
                <a:cubicBezTo>
                  <a:pt x="223" y="88"/>
                  <a:pt x="211" y="85"/>
                  <a:pt x="198" y="85"/>
                </a:cubicBezTo>
                <a:cubicBezTo>
                  <a:pt x="176" y="85"/>
                  <a:pt x="155" y="93"/>
                  <a:pt x="140" y="106"/>
                </a:cubicBezTo>
                <a:cubicBezTo>
                  <a:pt x="123" y="121"/>
                  <a:pt x="114" y="140"/>
                  <a:pt x="114" y="161"/>
                </a:cubicBezTo>
                <a:cubicBezTo>
                  <a:pt x="114" y="171"/>
                  <a:pt x="117" y="181"/>
                  <a:pt x="121" y="190"/>
                </a:cubicBezTo>
                <a:cubicBezTo>
                  <a:pt x="120" y="190"/>
                  <a:pt x="118" y="190"/>
                  <a:pt x="117" y="190"/>
                </a:cubicBezTo>
                <a:cubicBezTo>
                  <a:pt x="111" y="190"/>
                  <a:pt x="105" y="190"/>
                  <a:pt x="99" y="189"/>
                </a:cubicBezTo>
                <a:cubicBezTo>
                  <a:pt x="74" y="214"/>
                  <a:pt x="44" y="219"/>
                  <a:pt x="14" y="220"/>
                </a:cubicBezTo>
                <a:cubicBezTo>
                  <a:pt x="14" y="213"/>
                  <a:pt x="14" y="213"/>
                  <a:pt x="14" y="213"/>
                </a:cubicBezTo>
                <a:cubicBezTo>
                  <a:pt x="30" y="206"/>
                  <a:pt x="44" y="192"/>
                  <a:pt x="44" y="176"/>
                </a:cubicBezTo>
                <a:cubicBezTo>
                  <a:pt x="44" y="173"/>
                  <a:pt x="44" y="171"/>
                  <a:pt x="43" y="169"/>
                </a:cubicBezTo>
                <a:cubicBezTo>
                  <a:pt x="17" y="152"/>
                  <a:pt x="0" y="125"/>
                  <a:pt x="0" y="95"/>
                </a:cubicBezTo>
                <a:cubicBezTo>
                  <a:pt x="0" y="42"/>
                  <a:pt x="52" y="0"/>
                  <a:pt x="117" y="0"/>
                </a:cubicBezTo>
                <a:close/>
              </a:path>
            </a:pathLst>
          </a:custGeom>
          <a:solidFill>
            <a:srgbClr val="1567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50" u="none" cap="none" strike="noStrike">
              <a:solidFill>
                <a:srgbClr val="FFFFFF"/>
              </a:solidFill>
              <a:latin typeface="Arial"/>
              <a:ea typeface="Arial"/>
              <a:cs typeface="Arial"/>
              <a:sym typeface="Arial"/>
            </a:endParaRPr>
          </a:p>
        </p:txBody>
      </p:sp>
      <p:cxnSp>
        <p:nvCxnSpPr>
          <p:cNvPr id="293" name="Google Shape;293;p47"/>
          <p:cNvCxnSpPr/>
          <p:nvPr/>
        </p:nvCxnSpPr>
        <p:spPr>
          <a:xfrm>
            <a:off x="8284451" y="3034425"/>
            <a:ext cx="0" cy="290100"/>
          </a:xfrm>
          <a:prstGeom prst="straightConnector1">
            <a:avLst/>
          </a:prstGeom>
          <a:noFill/>
          <a:ln cap="flat" cmpd="sng" w="19050">
            <a:solidFill>
              <a:srgbClr val="005EA8"/>
            </a:solidFill>
            <a:prstDash val="dash"/>
            <a:round/>
            <a:headEnd len="lg" w="lg" type="oval"/>
            <a:tailEnd len="sm" w="sm" type="none"/>
          </a:ln>
        </p:spPr>
      </p:cxnSp>
      <p:sp>
        <p:nvSpPr>
          <p:cNvPr id="294" name="Google Shape;294;p47"/>
          <p:cNvSpPr txBox="1"/>
          <p:nvPr/>
        </p:nvSpPr>
        <p:spPr>
          <a:xfrm>
            <a:off x="3771400" y="3655875"/>
            <a:ext cx="1759500" cy="605400"/>
          </a:xfrm>
          <a:prstGeom prst="rect">
            <a:avLst/>
          </a:prstGeom>
          <a:noFill/>
          <a:ln>
            <a:noFill/>
          </a:ln>
        </p:spPr>
        <p:txBody>
          <a:bodyPr anchorCtr="0" anchor="t" bIns="91425" lIns="91425" spcFirstLastPara="1" rIns="91425" wrap="square" tIns="91425">
            <a:spAutoFit/>
          </a:bodyPr>
          <a:lstStyle/>
          <a:p>
            <a:pPr indent="0" lvl="0" marL="0" rtl="0" algn="l">
              <a:spcBef>
                <a:spcPts val="400"/>
              </a:spcBef>
              <a:spcAft>
                <a:spcPts val="0"/>
              </a:spcAft>
              <a:buNone/>
            </a:pPr>
            <a:r>
              <a:rPr b="1" lang="en" sz="800">
                <a:solidFill>
                  <a:schemeClr val="lt1"/>
                </a:solidFill>
                <a:latin typeface="Montserrat"/>
                <a:ea typeface="Montserrat"/>
                <a:cs typeface="Montserrat"/>
                <a:sym typeface="Montserrat"/>
              </a:rPr>
              <a:t>5. </a:t>
            </a:r>
            <a:r>
              <a:rPr b="1" lang="en" sz="800">
                <a:solidFill>
                  <a:schemeClr val="lt1"/>
                </a:solidFill>
                <a:latin typeface="Montserrat"/>
                <a:ea typeface="Montserrat"/>
                <a:cs typeface="Montserrat"/>
                <a:sym typeface="Montserrat"/>
              </a:rPr>
              <a:t>Geolocation Coordinates from GEE</a:t>
            </a:r>
            <a:endParaRPr b="1" sz="800">
              <a:solidFill>
                <a:schemeClr val="lt1"/>
              </a:solidFill>
              <a:latin typeface="Montserrat"/>
              <a:ea typeface="Montserrat"/>
              <a:cs typeface="Montserrat"/>
              <a:sym typeface="Montserrat"/>
            </a:endParaRPr>
          </a:p>
          <a:p>
            <a:pPr indent="0" lvl="0" marL="0" rtl="0" algn="l">
              <a:spcBef>
                <a:spcPts val="400"/>
              </a:spcBef>
              <a:spcAft>
                <a:spcPts val="0"/>
              </a:spcAft>
              <a:buNone/>
            </a:pPr>
            <a:r>
              <a:t/>
            </a:r>
            <a:endParaRPr b="1" sz="800">
              <a:latin typeface="Montserrat"/>
              <a:ea typeface="Montserrat"/>
              <a:cs typeface="Montserrat"/>
              <a:sym typeface="Montserrat"/>
            </a:endParaRPr>
          </a:p>
        </p:txBody>
      </p:sp>
      <p:sp>
        <p:nvSpPr>
          <p:cNvPr id="295" name="Google Shape;295;p47"/>
          <p:cNvSpPr txBox="1"/>
          <p:nvPr/>
        </p:nvSpPr>
        <p:spPr>
          <a:xfrm>
            <a:off x="1538675" y="3299900"/>
            <a:ext cx="1605000" cy="482400"/>
          </a:xfrm>
          <a:prstGeom prst="rect">
            <a:avLst/>
          </a:prstGeom>
          <a:noFill/>
          <a:ln>
            <a:noFill/>
          </a:ln>
        </p:spPr>
        <p:txBody>
          <a:bodyPr anchorCtr="0" anchor="t" bIns="91425" lIns="91425" spcFirstLastPara="1" rIns="91425" wrap="square" tIns="91425">
            <a:spAutoFit/>
          </a:bodyPr>
          <a:lstStyle/>
          <a:p>
            <a:pPr indent="0" lvl="0" marL="0" rtl="0" algn="l">
              <a:spcBef>
                <a:spcPts val="400"/>
              </a:spcBef>
              <a:spcAft>
                <a:spcPts val="0"/>
              </a:spcAft>
              <a:buNone/>
            </a:pPr>
            <a:r>
              <a:rPr b="1" lang="en" sz="800">
                <a:solidFill>
                  <a:schemeClr val="lt1"/>
                </a:solidFill>
                <a:latin typeface="Montserrat"/>
                <a:ea typeface="Montserrat"/>
                <a:cs typeface="Montserrat"/>
                <a:sym typeface="Montserrat"/>
              </a:rPr>
              <a:t>4. Text OR Logo Detection</a:t>
            </a:r>
            <a:endParaRPr b="1" sz="800">
              <a:solidFill>
                <a:schemeClr val="lt1"/>
              </a:solidFill>
              <a:latin typeface="Montserrat"/>
              <a:ea typeface="Montserrat"/>
              <a:cs typeface="Montserrat"/>
              <a:sym typeface="Montserrat"/>
            </a:endParaRPr>
          </a:p>
          <a:p>
            <a:pPr indent="0" lvl="0" marL="0" rtl="0" algn="l">
              <a:spcBef>
                <a:spcPts val="400"/>
              </a:spcBef>
              <a:spcAft>
                <a:spcPts val="0"/>
              </a:spcAft>
              <a:buNone/>
            </a:pPr>
            <a:r>
              <a:t/>
            </a:r>
            <a:endParaRPr b="1" sz="800">
              <a:latin typeface="Montserrat"/>
              <a:ea typeface="Montserrat"/>
              <a:cs typeface="Montserrat"/>
              <a:sym typeface="Montserrat"/>
            </a:endParaRPr>
          </a:p>
        </p:txBody>
      </p:sp>
      <p:sp>
        <p:nvSpPr>
          <p:cNvPr id="296" name="Google Shape;296;p47"/>
          <p:cNvSpPr txBox="1"/>
          <p:nvPr/>
        </p:nvSpPr>
        <p:spPr>
          <a:xfrm>
            <a:off x="6291400" y="3371700"/>
            <a:ext cx="1434000" cy="431100"/>
          </a:xfrm>
          <a:prstGeom prst="rect">
            <a:avLst/>
          </a:prstGeom>
          <a:noFill/>
          <a:ln>
            <a:noFill/>
          </a:ln>
        </p:spPr>
        <p:txBody>
          <a:bodyPr anchorCtr="0" anchor="t" bIns="91425" lIns="91425" spcFirstLastPara="1" rIns="91425" wrap="square" tIns="91425">
            <a:spAutoFit/>
          </a:bodyPr>
          <a:lstStyle/>
          <a:p>
            <a:pPr indent="0" lvl="0" marL="0" rtl="0" algn="l">
              <a:spcBef>
                <a:spcPts val="400"/>
              </a:spcBef>
              <a:spcAft>
                <a:spcPts val="400"/>
              </a:spcAft>
              <a:buNone/>
            </a:pPr>
            <a:r>
              <a:rPr b="1" lang="en" sz="800">
                <a:solidFill>
                  <a:schemeClr val="lt1"/>
                </a:solidFill>
                <a:latin typeface="Montserrat"/>
                <a:ea typeface="Montserrat"/>
                <a:cs typeface="Montserrat"/>
                <a:sym typeface="Montserrat"/>
              </a:rPr>
              <a:t>6. Street from Google Maps</a:t>
            </a:r>
            <a:endParaRPr b="1" sz="800">
              <a:latin typeface="Montserrat"/>
              <a:ea typeface="Montserrat"/>
              <a:cs typeface="Montserrat"/>
              <a:sym typeface="Montserrat"/>
            </a:endParaRPr>
          </a:p>
        </p:txBody>
      </p:sp>
      <p:sp>
        <p:nvSpPr>
          <p:cNvPr id="297" name="Google Shape;297;p47"/>
          <p:cNvSpPr txBox="1"/>
          <p:nvPr/>
        </p:nvSpPr>
        <p:spPr>
          <a:xfrm>
            <a:off x="1157675" y="1566725"/>
            <a:ext cx="1434000" cy="482400"/>
          </a:xfrm>
          <a:prstGeom prst="rect">
            <a:avLst/>
          </a:prstGeom>
          <a:noFill/>
          <a:ln>
            <a:noFill/>
          </a:ln>
        </p:spPr>
        <p:txBody>
          <a:bodyPr anchorCtr="0" anchor="t" bIns="91425" lIns="91425" spcFirstLastPara="1" rIns="91425" wrap="square" tIns="91425">
            <a:spAutoFit/>
          </a:bodyPr>
          <a:lstStyle/>
          <a:p>
            <a:pPr indent="0" lvl="0" marL="0" rtl="0" algn="l">
              <a:spcBef>
                <a:spcPts val="400"/>
              </a:spcBef>
              <a:spcAft>
                <a:spcPts val="0"/>
              </a:spcAft>
              <a:buNone/>
            </a:pPr>
            <a:r>
              <a:rPr b="1" lang="en" sz="800">
                <a:solidFill>
                  <a:schemeClr val="lt1"/>
                </a:solidFill>
                <a:latin typeface="Montserrat"/>
                <a:ea typeface="Montserrat"/>
                <a:cs typeface="Montserrat"/>
                <a:sym typeface="Montserrat"/>
              </a:rPr>
              <a:t>1. </a:t>
            </a:r>
            <a:r>
              <a:rPr b="1" lang="en" sz="800">
                <a:solidFill>
                  <a:schemeClr val="lt1"/>
                </a:solidFill>
                <a:latin typeface="Montserrat"/>
                <a:ea typeface="Montserrat"/>
                <a:cs typeface="Montserrat"/>
                <a:sym typeface="Montserrat"/>
              </a:rPr>
              <a:t>Text Search</a:t>
            </a:r>
            <a:endParaRPr b="1" sz="800">
              <a:solidFill>
                <a:schemeClr val="lt1"/>
              </a:solidFill>
              <a:latin typeface="Montserrat"/>
              <a:ea typeface="Montserrat"/>
              <a:cs typeface="Montserrat"/>
              <a:sym typeface="Montserrat"/>
            </a:endParaRPr>
          </a:p>
          <a:p>
            <a:pPr indent="0" lvl="0" marL="0" rtl="0" algn="l">
              <a:spcBef>
                <a:spcPts val="400"/>
              </a:spcBef>
              <a:spcAft>
                <a:spcPts val="0"/>
              </a:spcAft>
              <a:buNone/>
            </a:pPr>
            <a:r>
              <a:t/>
            </a:r>
            <a:endParaRPr b="1" sz="800">
              <a:latin typeface="Montserrat"/>
              <a:ea typeface="Montserrat"/>
              <a:cs typeface="Montserrat"/>
              <a:sym typeface="Montserrat"/>
            </a:endParaRPr>
          </a:p>
        </p:txBody>
      </p:sp>
      <p:sp>
        <p:nvSpPr>
          <p:cNvPr id="298" name="Google Shape;298;p47"/>
          <p:cNvSpPr txBox="1"/>
          <p:nvPr/>
        </p:nvSpPr>
        <p:spPr>
          <a:xfrm>
            <a:off x="3672275" y="1414325"/>
            <a:ext cx="1792200" cy="605400"/>
          </a:xfrm>
          <a:prstGeom prst="rect">
            <a:avLst/>
          </a:prstGeom>
          <a:noFill/>
          <a:ln>
            <a:noFill/>
          </a:ln>
        </p:spPr>
        <p:txBody>
          <a:bodyPr anchorCtr="0" anchor="t" bIns="91425" lIns="91425" spcFirstLastPara="1" rIns="91425" wrap="square" tIns="91425">
            <a:spAutoFit/>
          </a:bodyPr>
          <a:lstStyle/>
          <a:p>
            <a:pPr indent="0" lvl="0" marL="0" rtl="0" algn="l">
              <a:spcBef>
                <a:spcPts val="400"/>
              </a:spcBef>
              <a:spcAft>
                <a:spcPts val="0"/>
              </a:spcAft>
              <a:buNone/>
            </a:pPr>
            <a:r>
              <a:rPr b="1" lang="en" sz="800">
                <a:solidFill>
                  <a:schemeClr val="lt1"/>
                </a:solidFill>
                <a:latin typeface="Montserrat"/>
                <a:ea typeface="Montserrat"/>
                <a:cs typeface="Montserrat"/>
                <a:sym typeface="Montserrat"/>
              </a:rPr>
              <a:t>2. YOLO Object detection in satellite images</a:t>
            </a:r>
            <a:endParaRPr b="1" sz="800">
              <a:solidFill>
                <a:schemeClr val="lt1"/>
              </a:solidFill>
              <a:latin typeface="Montserrat"/>
              <a:ea typeface="Montserrat"/>
              <a:cs typeface="Montserrat"/>
              <a:sym typeface="Montserrat"/>
            </a:endParaRPr>
          </a:p>
          <a:p>
            <a:pPr indent="0" lvl="0" marL="0" rtl="0" algn="l">
              <a:spcBef>
                <a:spcPts val="400"/>
              </a:spcBef>
              <a:spcAft>
                <a:spcPts val="0"/>
              </a:spcAft>
              <a:buNone/>
            </a:pPr>
            <a:r>
              <a:t/>
            </a:r>
            <a:endParaRPr b="1" sz="800">
              <a:latin typeface="Montserrat"/>
              <a:ea typeface="Montserrat"/>
              <a:cs typeface="Montserrat"/>
              <a:sym typeface="Montserrat"/>
            </a:endParaRPr>
          </a:p>
        </p:txBody>
      </p:sp>
      <p:sp>
        <p:nvSpPr>
          <p:cNvPr id="299" name="Google Shape;299;p47"/>
          <p:cNvSpPr txBox="1"/>
          <p:nvPr/>
        </p:nvSpPr>
        <p:spPr>
          <a:xfrm>
            <a:off x="6832900" y="2052425"/>
            <a:ext cx="1198500" cy="605400"/>
          </a:xfrm>
          <a:prstGeom prst="rect">
            <a:avLst/>
          </a:prstGeom>
          <a:noFill/>
          <a:ln>
            <a:noFill/>
          </a:ln>
        </p:spPr>
        <p:txBody>
          <a:bodyPr anchorCtr="0" anchor="t" bIns="91425" lIns="91425" spcFirstLastPara="1" rIns="91425" wrap="square" tIns="91425">
            <a:spAutoFit/>
          </a:bodyPr>
          <a:lstStyle/>
          <a:p>
            <a:pPr indent="0" lvl="0" marL="0" rtl="0" algn="l">
              <a:spcBef>
                <a:spcPts val="400"/>
              </a:spcBef>
              <a:spcAft>
                <a:spcPts val="0"/>
              </a:spcAft>
              <a:buNone/>
            </a:pPr>
            <a:r>
              <a:rPr b="1" lang="en" sz="800">
                <a:solidFill>
                  <a:schemeClr val="lt1"/>
                </a:solidFill>
                <a:latin typeface="Montserrat"/>
                <a:ea typeface="Montserrat"/>
                <a:cs typeface="Montserrat"/>
                <a:sym typeface="Montserrat"/>
              </a:rPr>
              <a:t>3. CLIP Semantic Image Search</a:t>
            </a:r>
            <a:endParaRPr b="1" sz="800">
              <a:solidFill>
                <a:schemeClr val="lt1"/>
              </a:solidFill>
              <a:latin typeface="Montserrat"/>
              <a:ea typeface="Montserrat"/>
              <a:cs typeface="Montserrat"/>
              <a:sym typeface="Montserrat"/>
            </a:endParaRPr>
          </a:p>
          <a:p>
            <a:pPr indent="0" lvl="0" marL="0" rtl="0" algn="l">
              <a:spcBef>
                <a:spcPts val="400"/>
              </a:spcBef>
              <a:spcAft>
                <a:spcPts val="0"/>
              </a:spcAft>
              <a:buNone/>
            </a:pPr>
            <a:r>
              <a:t/>
            </a:r>
            <a:endParaRPr b="1" sz="800">
              <a:latin typeface="Montserrat"/>
              <a:ea typeface="Montserrat"/>
              <a:cs typeface="Montserrat"/>
              <a:sym typeface="Montserrat"/>
            </a:endParaRPr>
          </a:p>
        </p:txBody>
      </p:sp>
      <p:sp>
        <p:nvSpPr>
          <p:cNvPr id="300" name="Google Shape;300;p47"/>
          <p:cNvSpPr txBox="1"/>
          <p:nvPr/>
        </p:nvSpPr>
        <p:spPr>
          <a:xfrm>
            <a:off x="1214600" y="2677000"/>
            <a:ext cx="1029300" cy="351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1350">
                <a:solidFill>
                  <a:schemeClr val="lt1"/>
                </a:solidFill>
              </a:rPr>
              <a:t>WHAT</a:t>
            </a:r>
            <a:endParaRPr/>
          </a:p>
        </p:txBody>
      </p:sp>
      <p:sp>
        <p:nvSpPr>
          <p:cNvPr id="301" name="Google Shape;301;p47"/>
          <p:cNvSpPr txBox="1"/>
          <p:nvPr/>
        </p:nvSpPr>
        <p:spPr>
          <a:xfrm>
            <a:off x="6967200" y="2751863"/>
            <a:ext cx="3000000" cy="351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1350">
                <a:solidFill>
                  <a:schemeClr val="lt1"/>
                </a:solidFill>
              </a:rPr>
              <a:t>WHERE</a:t>
            </a:r>
            <a:endParaRPr/>
          </a:p>
        </p:txBody>
      </p:sp>
      <p:sp>
        <p:nvSpPr>
          <p:cNvPr id="302" name="Google Shape;302;p47"/>
          <p:cNvSpPr txBox="1"/>
          <p:nvPr/>
        </p:nvSpPr>
        <p:spPr>
          <a:xfrm>
            <a:off x="3157350" y="2422813"/>
            <a:ext cx="1029300" cy="351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1350">
                <a:solidFill>
                  <a:schemeClr val="lt1"/>
                </a:solidFill>
              </a:rPr>
              <a:t>WHAT</a:t>
            </a:r>
            <a:endParaRPr/>
          </a:p>
        </p:txBody>
      </p:sp>
      <p:sp>
        <p:nvSpPr>
          <p:cNvPr id="303" name="Google Shape;303;p47"/>
          <p:cNvSpPr txBox="1"/>
          <p:nvPr/>
        </p:nvSpPr>
        <p:spPr>
          <a:xfrm>
            <a:off x="5100100" y="2523713"/>
            <a:ext cx="3000000" cy="351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1350">
                <a:solidFill>
                  <a:schemeClr val="lt1"/>
                </a:solidFill>
              </a:rPr>
              <a:t>WHERE</a:t>
            </a:r>
            <a:endParaRPr/>
          </a:p>
        </p:txBody>
      </p:sp>
      <p:pic>
        <p:nvPicPr>
          <p:cNvPr id="304" name="Google Shape;304;p47"/>
          <p:cNvPicPr preferRelativeResize="0"/>
          <p:nvPr/>
        </p:nvPicPr>
        <p:blipFill>
          <a:blip r:embed="rId8">
            <a:alphaModFix/>
          </a:blip>
          <a:stretch>
            <a:fillRect/>
          </a:stretch>
        </p:blipFill>
        <p:spPr>
          <a:xfrm>
            <a:off x="6158625" y="3817400"/>
            <a:ext cx="2371625" cy="12041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8"/>
          <p:cNvSpPr txBox="1"/>
          <p:nvPr>
            <p:ph type="title"/>
          </p:nvPr>
        </p:nvSpPr>
        <p:spPr>
          <a:xfrm>
            <a:off x="372200" y="172350"/>
            <a:ext cx="7933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OUR Ways for implementation		</a:t>
            </a:r>
            <a:r>
              <a:rPr lang="en">
                <a:solidFill>
                  <a:schemeClr val="lt2"/>
                </a:solidFill>
              </a:rPr>
              <a:t> </a:t>
            </a:r>
            <a:endParaRPr/>
          </a:p>
        </p:txBody>
      </p:sp>
      <p:sp>
        <p:nvSpPr>
          <p:cNvPr id="310" name="Google Shape;310;p48"/>
          <p:cNvSpPr txBox="1"/>
          <p:nvPr>
            <p:ph idx="4294967295" type="title"/>
          </p:nvPr>
        </p:nvSpPr>
        <p:spPr>
          <a:xfrm>
            <a:off x="246200" y="741925"/>
            <a:ext cx="4720800" cy="4314600"/>
          </a:xfrm>
          <a:prstGeom prst="rect">
            <a:avLst/>
          </a:prstGeom>
        </p:spPr>
        <p:txBody>
          <a:bodyPr anchorCtr="0" anchor="t" bIns="91425" lIns="91425" spcFirstLastPara="1" rIns="91425" wrap="square" tIns="91425">
            <a:noAutofit/>
          </a:bodyPr>
          <a:lstStyle/>
          <a:p>
            <a:pPr indent="0" lvl="0" marL="0" rtl="0" algn="ctr">
              <a:spcBef>
                <a:spcPts val="400"/>
              </a:spcBef>
              <a:spcAft>
                <a:spcPts val="0"/>
              </a:spcAft>
              <a:buNone/>
            </a:pPr>
            <a:r>
              <a:rPr b="1" lang="en" sz="1400">
                <a:latin typeface="Montserrat"/>
                <a:ea typeface="Montserrat"/>
                <a:cs typeface="Montserrat"/>
                <a:sym typeface="Montserrat"/>
              </a:rPr>
              <a:t>White</a:t>
            </a:r>
            <a:r>
              <a:rPr b="1" lang="en" sz="1400">
                <a:latin typeface="Montserrat"/>
                <a:ea typeface="Montserrat"/>
                <a:cs typeface="Montserrat"/>
                <a:sym typeface="Montserrat"/>
              </a:rPr>
              <a:t>-Label Path</a:t>
            </a:r>
            <a:endParaRPr b="1" sz="1400">
              <a:latin typeface="Montserrat"/>
              <a:ea typeface="Montserrat"/>
              <a:cs typeface="Montserrat"/>
              <a:sym typeface="Montserrat"/>
            </a:endParaRPr>
          </a:p>
          <a:p>
            <a:pPr indent="0" lvl="0" marL="0" rtl="0" algn="l">
              <a:spcBef>
                <a:spcPts val="400"/>
              </a:spcBef>
              <a:spcAft>
                <a:spcPts val="0"/>
              </a:spcAft>
              <a:buNone/>
            </a:pPr>
            <a:r>
              <a:rPr lang="en" sz="1200">
                <a:latin typeface="Montserrat"/>
                <a:ea typeface="Montserrat"/>
                <a:cs typeface="Montserrat"/>
                <a:sym typeface="Montserrat"/>
              </a:rPr>
              <a:t> </a:t>
            </a:r>
            <a:endParaRPr sz="100">
              <a:latin typeface="Montserrat"/>
              <a:ea typeface="Montserrat"/>
              <a:cs typeface="Montserrat"/>
              <a:sym typeface="Montserrat"/>
            </a:endParaRPr>
          </a:p>
          <a:p>
            <a:pPr indent="-304800" lvl="0" marL="457200" rtl="0" algn="l">
              <a:spcBef>
                <a:spcPts val="400"/>
              </a:spcBef>
              <a:spcAft>
                <a:spcPts val="0"/>
              </a:spcAft>
              <a:buClr>
                <a:schemeClr val="lt1"/>
              </a:buClr>
              <a:buSzPts val="1200"/>
              <a:buFont typeface="Montserrat"/>
              <a:buAutoNum type="arabicPeriod"/>
            </a:pPr>
            <a:r>
              <a:rPr lang="en" sz="1200">
                <a:latin typeface="Montserrat"/>
                <a:ea typeface="Montserrat"/>
                <a:cs typeface="Montserrat"/>
                <a:sym typeface="Montserrat"/>
              </a:rPr>
              <a:t>Optional preprocessing: YOLOR or similar algorithm to identify buildings and sites in satellite visual and terrain images for higher accuracy, or via transfer learning by</a:t>
            </a:r>
            <a:r>
              <a:rPr lang="en" sz="1200">
                <a:latin typeface="Montserrat"/>
                <a:ea typeface="Montserrat"/>
                <a:cs typeface="Montserrat"/>
                <a:sym typeface="Montserrat"/>
              </a:rPr>
              <a:t> feeding</a:t>
            </a:r>
            <a:r>
              <a:rPr lang="en" sz="1200">
                <a:latin typeface="Montserrat"/>
                <a:ea typeface="Montserrat"/>
                <a:cs typeface="Montserrat"/>
                <a:sym typeface="Montserrat"/>
              </a:rPr>
              <a:t> the bounding boxes to CLIP.</a:t>
            </a:r>
            <a:endParaRPr sz="1200">
              <a:latin typeface="Montserrat"/>
              <a:ea typeface="Montserrat"/>
              <a:cs typeface="Montserrat"/>
              <a:sym typeface="Montserrat"/>
            </a:endParaRPr>
          </a:p>
          <a:p>
            <a:pPr indent="0" lvl="0" marL="457200" rtl="0" algn="l">
              <a:spcBef>
                <a:spcPts val="400"/>
              </a:spcBef>
              <a:spcAft>
                <a:spcPts val="0"/>
              </a:spcAft>
              <a:buNone/>
            </a:pPr>
            <a:r>
              <a:rPr lang="en" sz="1200">
                <a:latin typeface="Montserrat"/>
                <a:ea typeface="Montserrat"/>
                <a:cs typeface="Montserrat"/>
                <a:sym typeface="Montserrat"/>
              </a:rPr>
              <a:t>A</a:t>
            </a:r>
            <a:r>
              <a:rPr lang="en" sz="1200">
                <a:latin typeface="Montserrat"/>
                <a:ea typeface="Montserrat"/>
                <a:cs typeface="Montserrat"/>
                <a:sym typeface="Montserrat"/>
              </a:rPr>
              <a:t>lready done and uploaded for over 1bn buildings.</a:t>
            </a:r>
            <a:endParaRPr sz="1200">
              <a:latin typeface="Montserrat"/>
              <a:ea typeface="Montserrat"/>
              <a:cs typeface="Montserrat"/>
              <a:sym typeface="Montserrat"/>
            </a:endParaRPr>
          </a:p>
          <a:p>
            <a:pPr indent="0" lvl="0" marL="457200" rtl="0" algn="l">
              <a:spcBef>
                <a:spcPts val="400"/>
              </a:spcBef>
              <a:spcAft>
                <a:spcPts val="0"/>
              </a:spcAft>
              <a:buNone/>
            </a:pPr>
            <a:r>
              <a:t/>
            </a:r>
            <a:endParaRPr sz="1200">
              <a:latin typeface="Montserrat"/>
              <a:ea typeface="Montserrat"/>
              <a:cs typeface="Montserrat"/>
              <a:sym typeface="Montserrat"/>
            </a:endParaRPr>
          </a:p>
          <a:p>
            <a:pPr indent="-304800" lvl="0" marL="457200" rtl="0" algn="l">
              <a:spcBef>
                <a:spcPts val="400"/>
              </a:spcBef>
              <a:spcAft>
                <a:spcPts val="0"/>
              </a:spcAft>
              <a:buClr>
                <a:schemeClr val="lt1"/>
              </a:buClr>
              <a:buSzPts val="1200"/>
              <a:buFont typeface="Montserrat"/>
              <a:buAutoNum type="arabicPeriod"/>
            </a:pPr>
            <a:r>
              <a:rPr lang="en" sz="1200">
                <a:latin typeface="Montserrat"/>
                <a:ea typeface="Montserrat"/>
                <a:cs typeface="Montserrat"/>
                <a:sym typeface="Montserrat"/>
              </a:rPr>
              <a:t>Top view: CLIP notebook to search through the sat images with buildings in it. (Crosscheck and subtract the ones already listed in the NLP Ontology)</a:t>
            </a:r>
            <a:endParaRPr sz="1200">
              <a:latin typeface="Montserrat"/>
              <a:ea typeface="Montserrat"/>
              <a:cs typeface="Montserrat"/>
              <a:sym typeface="Montserrat"/>
            </a:endParaRPr>
          </a:p>
          <a:p>
            <a:pPr indent="0" lvl="0" marL="457200" rtl="0" algn="l">
              <a:spcBef>
                <a:spcPts val="400"/>
              </a:spcBef>
              <a:spcAft>
                <a:spcPts val="0"/>
              </a:spcAft>
              <a:buNone/>
            </a:pPr>
            <a:r>
              <a:t/>
            </a:r>
            <a:endParaRPr sz="1200">
              <a:latin typeface="Montserrat"/>
              <a:ea typeface="Montserrat"/>
              <a:cs typeface="Montserrat"/>
              <a:sym typeface="Montserrat"/>
            </a:endParaRPr>
          </a:p>
          <a:p>
            <a:pPr indent="-304800" lvl="0" marL="457200" rtl="0" algn="l">
              <a:spcBef>
                <a:spcPts val="400"/>
              </a:spcBef>
              <a:spcAft>
                <a:spcPts val="0"/>
              </a:spcAft>
              <a:buClr>
                <a:schemeClr val="lt1"/>
              </a:buClr>
              <a:buSzPts val="1200"/>
              <a:buFont typeface="Montserrat"/>
              <a:buAutoNum type="arabicPeriod"/>
            </a:pPr>
            <a:r>
              <a:rPr lang="en" sz="1200">
                <a:latin typeface="Montserrat"/>
                <a:ea typeface="Montserrat"/>
                <a:cs typeface="Montserrat"/>
                <a:sym typeface="Montserrat"/>
              </a:rPr>
              <a:t>Ground view: Text and/or logo detection</a:t>
            </a:r>
            <a:endParaRPr sz="1200">
              <a:latin typeface="Montserrat"/>
              <a:ea typeface="Montserrat"/>
              <a:cs typeface="Montserrat"/>
              <a:sym typeface="Montserrat"/>
            </a:endParaRPr>
          </a:p>
          <a:p>
            <a:pPr indent="0" lvl="0" marL="457200" rtl="0" algn="l">
              <a:spcBef>
                <a:spcPts val="400"/>
              </a:spcBef>
              <a:spcAft>
                <a:spcPts val="0"/>
              </a:spcAft>
              <a:buNone/>
            </a:pPr>
            <a:r>
              <a:t/>
            </a:r>
            <a:endParaRPr sz="1200">
              <a:latin typeface="Montserrat"/>
              <a:ea typeface="Montserrat"/>
              <a:cs typeface="Montserrat"/>
              <a:sym typeface="Montserrat"/>
            </a:endParaRPr>
          </a:p>
          <a:p>
            <a:pPr indent="-304800" lvl="0" marL="457200" rtl="0" algn="l">
              <a:spcBef>
                <a:spcPts val="400"/>
              </a:spcBef>
              <a:spcAft>
                <a:spcPts val="0"/>
              </a:spcAft>
              <a:buClr>
                <a:schemeClr val="lt1"/>
              </a:buClr>
              <a:buSzPts val="1200"/>
              <a:buFont typeface="Montserrat"/>
              <a:buAutoNum type="arabicPeriod"/>
            </a:pPr>
            <a:r>
              <a:rPr lang="en" sz="1200">
                <a:latin typeface="Montserrat"/>
                <a:ea typeface="Montserrat"/>
                <a:cs typeface="Montserrat"/>
                <a:sym typeface="Montserrat"/>
              </a:rPr>
              <a:t>Geolocation: </a:t>
            </a:r>
            <a:r>
              <a:rPr lang="en" sz="1200">
                <a:latin typeface="Montserrat"/>
                <a:ea typeface="Montserrat"/>
                <a:cs typeface="Montserrat"/>
                <a:sym typeface="Montserrat"/>
              </a:rPr>
              <a:t>Google Earth Engine (GEE) script for</a:t>
            </a:r>
            <a:r>
              <a:rPr lang="en" sz="1200">
                <a:latin typeface="Montserrat"/>
                <a:ea typeface="Montserrat"/>
                <a:cs typeface="Montserrat"/>
                <a:sym typeface="Montserrat"/>
              </a:rPr>
              <a:t> coordinates to street address or to Plus Codes </a:t>
            </a:r>
            <a:endParaRPr sz="1200">
              <a:latin typeface="Montserrat"/>
              <a:ea typeface="Montserrat"/>
              <a:cs typeface="Montserrat"/>
              <a:sym typeface="Montserrat"/>
            </a:endParaRPr>
          </a:p>
          <a:p>
            <a:pPr indent="0" lvl="0" marL="457200" rtl="0" algn="l">
              <a:spcBef>
                <a:spcPts val="400"/>
              </a:spcBef>
              <a:spcAft>
                <a:spcPts val="0"/>
              </a:spcAft>
              <a:buNone/>
            </a:pPr>
            <a:r>
              <a:t/>
            </a:r>
            <a:endParaRPr sz="1200">
              <a:latin typeface="Montserrat"/>
              <a:ea typeface="Montserrat"/>
              <a:cs typeface="Montserrat"/>
              <a:sym typeface="Montserrat"/>
            </a:endParaRPr>
          </a:p>
          <a:p>
            <a:pPr indent="-304800" lvl="0" marL="457200" rtl="0" algn="l">
              <a:spcBef>
                <a:spcPts val="400"/>
              </a:spcBef>
              <a:spcAft>
                <a:spcPts val="0"/>
              </a:spcAft>
              <a:buClr>
                <a:schemeClr val="lt1"/>
              </a:buClr>
              <a:buSzPts val="1200"/>
              <a:buFont typeface="Montserrat"/>
              <a:buAutoNum type="arabicPeriod"/>
            </a:pPr>
            <a:r>
              <a:rPr lang="en" sz="1200">
                <a:latin typeface="Montserrat"/>
                <a:ea typeface="Montserrat"/>
                <a:cs typeface="Montserrat"/>
                <a:sym typeface="Montserrat"/>
              </a:rPr>
              <a:t>Optional addition: Address normalization fuzzy logic tool</a:t>
            </a:r>
            <a:endParaRPr sz="1200">
              <a:latin typeface="Montserrat"/>
              <a:ea typeface="Montserrat"/>
              <a:cs typeface="Montserrat"/>
              <a:sym typeface="Montserrat"/>
            </a:endParaRPr>
          </a:p>
          <a:p>
            <a:pPr indent="0" lvl="0" marL="457200" rtl="0" algn="l">
              <a:spcBef>
                <a:spcPts val="400"/>
              </a:spcBef>
              <a:spcAft>
                <a:spcPts val="400"/>
              </a:spcAft>
              <a:buNone/>
            </a:pPr>
            <a:r>
              <a:t/>
            </a:r>
            <a:endParaRPr sz="1200">
              <a:latin typeface="Montserrat"/>
              <a:ea typeface="Montserrat"/>
              <a:cs typeface="Montserrat"/>
              <a:sym typeface="Montserrat"/>
            </a:endParaRPr>
          </a:p>
        </p:txBody>
      </p:sp>
      <p:sp>
        <p:nvSpPr>
          <p:cNvPr id="311" name="Google Shape;311;p48"/>
          <p:cNvSpPr txBox="1"/>
          <p:nvPr>
            <p:ph idx="4294967295" type="title"/>
          </p:nvPr>
        </p:nvSpPr>
        <p:spPr>
          <a:xfrm>
            <a:off x="4967000" y="1927275"/>
            <a:ext cx="4131900" cy="2904600"/>
          </a:xfrm>
          <a:prstGeom prst="rect">
            <a:avLst/>
          </a:prstGeom>
        </p:spPr>
        <p:txBody>
          <a:bodyPr anchorCtr="0" anchor="t" bIns="91425" lIns="91425" spcFirstLastPara="1" rIns="91425" wrap="square" tIns="91425">
            <a:noAutofit/>
          </a:bodyPr>
          <a:lstStyle/>
          <a:p>
            <a:pPr indent="0" lvl="0" marL="457200" rtl="0" algn="ctr">
              <a:spcBef>
                <a:spcPts val="400"/>
              </a:spcBef>
              <a:spcAft>
                <a:spcPts val="0"/>
              </a:spcAft>
              <a:buNone/>
            </a:pPr>
            <a:r>
              <a:rPr b="1" lang="en" sz="1400">
                <a:latin typeface="Montserrat"/>
                <a:ea typeface="Montserrat"/>
                <a:cs typeface="Montserrat"/>
                <a:sym typeface="Montserrat"/>
              </a:rPr>
              <a:t>Happy Path</a:t>
            </a:r>
            <a:r>
              <a:rPr lang="en" sz="1200">
                <a:latin typeface="Montserrat"/>
                <a:ea typeface="Montserrat"/>
                <a:cs typeface="Montserrat"/>
                <a:sym typeface="Montserrat"/>
              </a:rPr>
              <a:t> </a:t>
            </a:r>
            <a:endParaRPr sz="1200">
              <a:latin typeface="Montserrat"/>
              <a:ea typeface="Montserrat"/>
              <a:cs typeface="Montserrat"/>
              <a:sym typeface="Montserrat"/>
            </a:endParaRPr>
          </a:p>
          <a:p>
            <a:pPr indent="0" lvl="0" marL="457200" rtl="0" algn="l">
              <a:spcBef>
                <a:spcPts val="400"/>
              </a:spcBef>
              <a:spcAft>
                <a:spcPts val="0"/>
              </a:spcAft>
              <a:buNone/>
            </a:pPr>
            <a:r>
              <a:t/>
            </a:r>
            <a:endParaRPr sz="1200">
              <a:latin typeface="Montserrat"/>
              <a:ea typeface="Montserrat"/>
              <a:cs typeface="Montserrat"/>
              <a:sym typeface="Montserrat"/>
            </a:endParaRPr>
          </a:p>
          <a:p>
            <a:pPr indent="-304800" lvl="0" marL="457200" rtl="0" algn="l">
              <a:spcBef>
                <a:spcPts val="400"/>
              </a:spcBef>
              <a:spcAft>
                <a:spcPts val="0"/>
              </a:spcAft>
              <a:buClr>
                <a:schemeClr val="lt1"/>
              </a:buClr>
              <a:buSzPts val="1200"/>
              <a:buFont typeface="Montserrat"/>
              <a:buAutoNum type="arabicPeriod"/>
            </a:pPr>
            <a:r>
              <a:rPr lang="en" sz="1200">
                <a:latin typeface="Montserrat"/>
                <a:ea typeface="Montserrat"/>
                <a:cs typeface="Montserrat"/>
                <a:sym typeface="Montserrat"/>
              </a:rPr>
              <a:t>Top View: </a:t>
            </a:r>
            <a:r>
              <a:rPr lang="en" sz="1200">
                <a:latin typeface="Montserrat"/>
                <a:ea typeface="Montserrat"/>
                <a:cs typeface="Montserrat"/>
                <a:sym typeface="Montserrat"/>
              </a:rPr>
              <a:t>Google MUM 		(combines YOLOR in TF2 notebook, or CLIP notebook)</a:t>
            </a:r>
            <a:endParaRPr sz="1200">
              <a:latin typeface="Montserrat"/>
              <a:ea typeface="Montserrat"/>
              <a:cs typeface="Montserrat"/>
              <a:sym typeface="Montserrat"/>
            </a:endParaRPr>
          </a:p>
          <a:p>
            <a:pPr indent="0" lvl="0" marL="457200" rtl="0" algn="l">
              <a:spcBef>
                <a:spcPts val="400"/>
              </a:spcBef>
              <a:spcAft>
                <a:spcPts val="0"/>
              </a:spcAft>
              <a:buNone/>
            </a:pPr>
            <a:r>
              <a:t/>
            </a:r>
            <a:endParaRPr sz="1200">
              <a:latin typeface="Montserrat"/>
              <a:ea typeface="Montserrat"/>
              <a:cs typeface="Montserrat"/>
              <a:sym typeface="Montserrat"/>
            </a:endParaRPr>
          </a:p>
          <a:p>
            <a:pPr indent="-304800" lvl="0" marL="457200" rtl="0" algn="l">
              <a:spcBef>
                <a:spcPts val="400"/>
              </a:spcBef>
              <a:spcAft>
                <a:spcPts val="0"/>
              </a:spcAft>
              <a:buClr>
                <a:schemeClr val="lt1"/>
              </a:buClr>
              <a:buSzPts val="1200"/>
              <a:buFont typeface="Montserrat"/>
              <a:buAutoNum type="arabicPeriod"/>
            </a:pPr>
            <a:r>
              <a:rPr lang="en" sz="1200">
                <a:latin typeface="Montserrat"/>
                <a:ea typeface="Montserrat"/>
                <a:cs typeface="Montserrat"/>
                <a:sym typeface="Montserrat"/>
              </a:rPr>
              <a:t>Ground view: Text and/or logo detection</a:t>
            </a:r>
            <a:endParaRPr sz="1200">
              <a:latin typeface="Montserrat"/>
              <a:ea typeface="Montserrat"/>
              <a:cs typeface="Montserrat"/>
              <a:sym typeface="Montserrat"/>
            </a:endParaRPr>
          </a:p>
          <a:p>
            <a:pPr indent="0" lvl="0" marL="457200" rtl="0" algn="l">
              <a:spcBef>
                <a:spcPts val="400"/>
              </a:spcBef>
              <a:spcAft>
                <a:spcPts val="0"/>
              </a:spcAft>
              <a:buNone/>
            </a:pPr>
            <a:r>
              <a:t/>
            </a:r>
            <a:endParaRPr sz="1200">
              <a:latin typeface="Montserrat"/>
              <a:ea typeface="Montserrat"/>
              <a:cs typeface="Montserrat"/>
              <a:sym typeface="Montserrat"/>
            </a:endParaRPr>
          </a:p>
          <a:p>
            <a:pPr indent="-304800" lvl="0" marL="457200" rtl="0" algn="l">
              <a:spcBef>
                <a:spcPts val="400"/>
              </a:spcBef>
              <a:spcAft>
                <a:spcPts val="0"/>
              </a:spcAft>
              <a:buClr>
                <a:schemeClr val="lt1"/>
              </a:buClr>
              <a:buSzPts val="1200"/>
              <a:buFont typeface="Montserrat"/>
              <a:buAutoNum type="arabicPeriod"/>
            </a:pPr>
            <a:r>
              <a:rPr lang="en" sz="1200">
                <a:latin typeface="Montserrat"/>
                <a:ea typeface="Montserrat"/>
                <a:cs typeface="Montserrat"/>
                <a:sym typeface="Montserrat"/>
              </a:rPr>
              <a:t>Geolocation: </a:t>
            </a:r>
            <a:r>
              <a:rPr lang="en" sz="1200">
                <a:latin typeface="Montserrat"/>
                <a:ea typeface="Montserrat"/>
                <a:cs typeface="Montserrat"/>
                <a:sym typeface="Montserrat"/>
              </a:rPr>
              <a:t>GEE script for </a:t>
            </a:r>
            <a:r>
              <a:rPr lang="en" sz="1200">
                <a:latin typeface="Montserrat"/>
                <a:ea typeface="Montserrat"/>
                <a:cs typeface="Montserrat"/>
                <a:sym typeface="Montserrat"/>
              </a:rPr>
              <a:t>coordinates to street address  or to Plus Codes </a:t>
            </a:r>
            <a:endParaRPr sz="1200">
              <a:latin typeface="Montserrat"/>
              <a:ea typeface="Montserrat"/>
              <a:cs typeface="Montserrat"/>
              <a:sym typeface="Montserrat"/>
            </a:endParaRPr>
          </a:p>
          <a:p>
            <a:pPr indent="0" lvl="0" marL="457200" rtl="0" algn="l">
              <a:spcBef>
                <a:spcPts val="400"/>
              </a:spcBef>
              <a:spcAft>
                <a:spcPts val="0"/>
              </a:spcAft>
              <a:buNone/>
            </a:pPr>
            <a:r>
              <a:t/>
            </a:r>
            <a:endParaRPr sz="1200">
              <a:latin typeface="Montserrat"/>
              <a:ea typeface="Montserrat"/>
              <a:cs typeface="Montserrat"/>
              <a:sym typeface="Montserrat"/>
            </a:endParaRPr>
          </a:p>
          <a:p>
            <a:pPr indent="-304800" lvl="0" marL="457200" rtl="0" algn="l">
              <a:spcBef>
                <a:spcPts val="400"/>
              </a:spcBef>
              <a:spcAft>
                <a:spcPts val="0"/>
              </a:spcAft>
              <a:buClr>
                <a:schemeClr val="lt1"/>
              </a:buClr>
              <a:buSzPts val="1200"/>
              <a:buFont typeface="Montserrat"/>
              <a:buAutoNum type="arabicPeriod"/>
            </a:pPr>
            <a:r>
              <a:rPr lang="en" sz="1200">
                <a:latin typeface="Montserrat"/>
                <a:ea typeface="Montserrat"/>
                <a:cs typeface="Montserrat"/>
                <a:sym typeface="Montserrat"/>
              </a:rPr>
              <a:t>Optional addition: </a:t>
            </a:r>
            <a:r>
              <a:rPr lang="en" sz="1200">
                <a:latin typeface="Montserrat"/>
                <a:ea typeface="Montserrat"/>
                <a:cs typeface="Montserrat"/>
                <a:sym typeface="Montserrat"/>
              </a:rPr>
              <a:t>Benefits of extension to other Swiss Re departments and use cases</a:t>
            </a:r>
            <a:r>
              <a:rPr lang="en" sz="1300"/>
              <a:t>	</a:t>
            </a: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9"/>
          <p:cNvSpPr txBox="1"/>
          <p:nvPr>
            <p:ph type="title"/>
          </p:nvPr>
        </p:nvSpPr>
        <p:spPr>
          <a:xfrm>
            <a:off x="372200" y="172350"/>
            <a:ext cx="7933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OUR Ways for implementation		</a:t>
            </a:r>
            <a:r>
              <a:rPr lang="en">
                <a:solidFill>
                  <a:schemeClr val="lt2"/>
                </a:solidFill>
              </a:rPr>
              <a:t> </a:t>
            </a:r>
            <a:endParaRPr/>
          </a:p>
        </p:txBody>
      </p:sp>
      <p:sp>
        <p:nvSpPr>
          <p:cNvPr id="317" name="Google Shape;317;p49"/>
          <p:cNvSpPr txBox="1"/>
          <p:nvPr>
            <p:ph idx="4294967295" type="title"/>
          </p:nvPr>
        </p:nvSpPr>
        <p:spPr>
          <a:xfrm>
            <a:off x="246200" y="741925"/>
            <a:ext cx="4720800" cy="4314600"/>
          </a:xfrm>
          <a:prstGeom prst="rect">
            <a:avLst/>
          </a:prstGeom>
        </p:spPr>
        <p:txBody>
          <a:bodyPr anchorCtr="0" anchor="t" bIns="91425" lIns="91425" spcFirstLastPara="1" rIns="91425" wrap="square" tIns="91425">
            <a:noAutofit/>
          </a:bodyPr>
          <a:lstStyle/>
          <a:p>
            <a:pPr indent="0" lvl="0" marL="0" rtl="0" algn="ctr">
              <a:spcBef>
                <a:spcPts val="400"/>
              </a:spcBef>
              <a:spcAft>
                <a:spcPts val="0"/>
              </a:spcAft>
              <a:buNone/>
            </a:pPr>
            <a:r>
              <a:rPr b="1" lang="en" sz="1400">
                <a:latin typeface="Montserrat"/>
                <a:ea typeface="Montserrat"/>
                <a:cs typeface="Montserrat"/>
                <a:sym typeface="Montserrat"/>
              </a:rPr>
              <a:t>White-Label Path (5 Steps)</a:t>
            </a:r>
            <a:endParaRPr b="1" sz="1400">
              <a:latin typeface="Montserrat"/>
              <a:ea typeface="Montserrat"/>
              <a:cs typeface="Montserrat"/>
              <a:sym typeface="Montserrat"/>
            </a:endParaRPr>
          </a:p>
          <a:p>
            <a:pPr indent="0" lvl="0" marL="457200" rtl="0" algn="l">
              <a:spcBef>
                <a:spcPts val="400"/>
              </a:spcBef>
              <a:spcAft>
                <a:spcPts val="0"/>
              </a:spcAft>
              <a:buNone/>
            </a:pPr>
            <a:r>
              <a:rPr b="1" lang="en" sz="1100">
                <a:latin typeface="Calibri"/>
                <a:ea typeface="Calibri"/>
                <a:cs typeface="Calibri"/>
                <a:sym typeface="Calibri"/>
              </a:rPr>
              <a:t>Step 1 white label phase: </a:t>
            </a:r>
            <a:endParaRPr b="1" sz="1100">
              <a:latin typeface="Calibri"/>
              <a:ea typeface="Calibri"/>
              <a:cs typeface="Calibri"/>
              <a:sym typeface="Calibri"/>
            </a:endParaRPr>
          </a:p>
          <a:p>
            <a:pPr indent="-298450" lvl="0" marL="457200" rtl="0" algn="l">
              <a:spcBef>
                <a:spcPts val="400"/>
              </a:spcBef>
              <a:spcAft>
                <a:spcPts val="0"/>
              </a:spcAft>
              <a:buSzPts val="1100"/>
              <a:buFont typeface="Calibri"/>
              <a:buChar char="-"/>
            </a:pPr>
            <a:r>
              <a:rPr b="1" lang="en" sz="1100">
                <a:latin typeface="Calibri"/>
                <a:ea typeface="Calibri"/>
                <a:cs typeface="Calibri"/>
                <a:sym typeface="Calibri"/>
              </a:rPr>
              <a:t> T2 notebook for any object detection algorithm implementation from Tenserflow Hub</a:t>
            </a:r>
            <a:endParaRPr b="1" sz="1100">
              <a:latin typeface="Calibri"/>
              <a:ea typeface="Calibri"/>
              <a:cs typeface="Calibri"/>
              <a:sym typeface="Calibri"/>
            </a:endParaRPr>
          </a:p>
          <a:p>
            <a:pPr indent="-298450" lvl="0" marL="457200" rtl="0" algn="l">
              <a:spcBef>
                <a:spcPts val="0"/>
              </a:spcBef>
              <a:spcAft>
                <a:spcPts val="0"/>
              </a:spcAft>
              <a:buSzPts val="1100"/>
              <a:buFont typeface="Calibri"/>
              <a:buChar char="-"/>
            </a:pPr>
            <a:r>
              <a:rPr b="1" lang="en" sz="1100">
                <a:latin typeface="Calibri"/>
                <a:ea typeface="Calibri"/>
                <a:cs typeface="Calibri"/>
                <a:sym typeface="Calibri"/>
              </a:rPr>
              <a:t> Open buildings georeferencing notebook as example for the 2/3 of the continent of Africa for building detection and coordinates extraction as well as Github repos for USA&amp;Canada</a:t>
            </a:r>
            <a:endParaRPr b="1" sz="1100">
              <a:latin typeface="Calibri"/>
              <a:ea typeface="Calibri"/>
              <a:cs typeface="Calibri"/>
              <a:sym typeface="Calibri"/>
            </a:endParaRPr>
          </a:p>
          <a:p>
            <a:pPr indent="0" lvl="0" marL="457200" rtl="0" algn="l">
              <a:spcBef>
                <a:spcPts val="400"/>
              </a:spcBef>
              <a:spcAft>
                <a:spcPts val="0"/>
              </a:spcAft>
              <a:buNone/>
            </a:pPr>
            <a:r>
              <a:rPr b="1" lang="en" sz="1100">
                <a:latin typeface="Calibri"/>
                <a:ea typeface="Calibri"/>
                <a:cs typeface="Calibri"/>
                <a:sym typeface="Calibri"/>
              </a:rPr>
              <a:t>Step 2 white label phase CLIP: notebook for identifying potential company candidates </a:t>
            </a:r>
            <a:endParaRPr b="1" sz="1100">
              <a:latin typeface="Calibri"/>
              <a:ea typeface="Calibri"/>
              <a:cs typeface="Calibri"/>
              <a:sym typeface="Calibri"/>
            </a:endParaRPr>
          </a:p>
          <a:p>
            <a:pPr indent="0" lvl="0" marL="457200" rtl="0" algn="l">
              <a:spcBef>
                <a:spcPts val="0"/>
              </a:spcBef>
              <a:spcAft>
                <a:spcPts val="0"/>
              </a:spcAft>
              <a:buNone/>
            </a:pPr>
            <a:r>
              <a:rPr b="1" lang="en" sz="1100">
                <a:latin typeface="Calibri"/>
                <a:ea typeface="Calibri"/>
                <a:cs typeface="Calibri"/>
                <a:sym typeface="Calibri"/>
              </a:rPr>
              <a:t>Step 3.  white label phase CLIP:</a:t>
            </a:r>
            <a:endParaRPr b="1" sz="1100">
              <a:latin typeface="Calibri"/>
              <a:ea typeface="Calibri"/>
              <a:cs typeface="Calibri"/>
              <a:sym typeface="Calibri"/>
            </a:endParaRPr>
          </a:p>
          <a:p>
            <a:pPr indent="0" lvl="0" marL="457200" rtl="0" algn="l">
              <a:spcBef>
                <a:spcPts val="0"/>
              </a:spcBef>
              <a:spcAft>
                <a:spcPts val="0"/>
              </a:spcAft>
              <a:buNone/>
            </a:pPr>
            <a:r>
              <a:rPr b="1" lang="en" sz="1100">
                <a:latin typeface="Calibri"/>
                <a:ea typeface="Calibri"/>
                <a:cs typeface="Calibri"/>
                <a:sym typeface="Calibri"/>
              </a:rPr>
              <a:t>AWS cement factory detection notebook for uniquely identifying llanguage and company from text on satellite or streetview images on company buildings, entrance or outdoor objects, such as branded trucks or containers on ships or harbors.</a:t>
            </a:r>
            <a:endParaRPr b="1" sz="1100">
              <a:latin typeface="Calibri"/>
              <a:ea typeface="Calibri"/>
              <a:cs typeface="Calibri"/>
              <a:sym typeface="Calibri"/>
            </a:endParaRPr>
          </a:p>
          <a:p>
            <a:pPr indent="0" lvl="0" marL="457200" rtl="0" algn="l">
              <a:spcBef>
                <a:spcPts val="0"/>
              </a:spcBef>
              <a:spcAft>
                <a:spcPts val="0"/>
              </a:spcAft>
              <a:buNone/>
            </a:pPr>
            <a:r>
              <a:rPr b="1" lang="en" sz="1100">
                <a:latin typeface="Calibri"/>
                <a:ea typeface="Calibri"/>
                <a:cs typeface="Calibri"/>
                <a:sym typeface="Calibri"/>
              </a:rPr>
              <a:t>Step 4: Open Buildings - download region polygons</a:t>
            </a:r>
            <a:endParaRPr b="1" sz="1100">
              <a:latin typeface="Calibri"/>
              <a:ea typeface="Calibri"/>
              <a:cs typeface="Calibri"/>
              <a:sym typeface="Calibri"/>
            </a:endParaRPr>
          </a:p>
          <a:p>
            <a:pPr indent="0" lvl="0" marL="457200" rtl="0" algn="l">
              <a:spcBef>
                <a:spcPts val="0"/>
              </a:spcBef>
              <a:spcAft>
                <a:spcPts val="0"/>
              </a:spcAft>
              <a:buNone/>
            </a:pPr>
            <a:r>
              <a:rPr lang="en" sz="1000" u="sng">
                <a:solidFill>
                  <a:srgbClr val="3367D6"/>
                </a:solidFill>
                <a:highlight>
                  <a:srgbClr val="FFFFFF"/>
                </a:highlight>
                <a:latin typeface="Roboto"/>
                <a:ea typeface="Roboto"/>
                <a:cs typeface="Roboto"/>
                <a:sym typeface="Roboto"/>
                <a:hlinkClick r:id="rId3">
                  <a:extLst>
                    <a:ext uri="{A12FA001-AC4F-418D-AE19-62706E023703}">
                      <ahyp:hlinkClr val="tx"/>
                    </a:ext>
                  </a:extLst>
                </a:hlinkClick>
              </a:rPr>
              <a:t>https://code.earthengine.google.com/?scriptPath=Examples:Datasets/GOOGLE_Research_open-buildings_v1_polygons</a:t>
            </a:r>
            <a:endParaRPr b="1" sz="1100">
              <a:latin typeface="Calibri"/>
              <a:ea typeface="Calibri"/>
              <a:cs typeface="Calibri"/>
              <a:sym typeface="Calibri"/>
            </a:endParaRPr>
          </a:p>
          <a:p>
            <a:pPr indent="0" lvl="0" marL="457200" rtl="0" algn="l">
              <a:spcBef>
                <a:spcPts val="0"/>
              </a:spcBef>
              <a:spcAft>
                <a:spcPts val="0"/>
              </a:spcAft>
              <a:buNone/>
            </a:pPr>
            <a:r>
              <a:t/>
            </a:r>
            <a:endParaRPr b="1" sz="1100">
              <a:latin typeface="Calibri"/>
              <a:ea typeface="Calibri"/>
              <a:cs typeface="Calibri"/>
              <a:sym typeface="Calibri"/>
            </a:endParaRPr>
          </a:p>
          <a:p>
            <a:pPr indent="0" lvl="0" marL="457200" rtl="0" algn="l">
              <a:spcBef>
                <a:spcPts val="0"/>
              </a:spcBef>
              <a:spcAft>
                <a:spcPts val="0"/>
              </a:spcAft>
              <a:buNone/>
            </a:pPr>
            <a:r>
              <a:rPr b="1" lang="en" sz="1100">
                <a:latin typeface="Calibri"/>
                <a:ea typeface="Calibri"/>
                <a:cs typeface="Calibri"/>
                <a:sym typeface="Calibri"/>
              </a:rPr>
              <a:t>Step 5 White label path: </a:t>
            </a:r>
            <a:endParaRPr b="1" sz="1100">
              <a:latin typeface="Calibri"/>
              <a:ea typeface="Calibri"/>
              <a:cs typeface="Calibri"/>
              <a:sym typeface="Calibri"/>
            </a:endParaRPr>
          </a:p>
          <a:p>
            <a:pPr indent="0" lvl="0" marL="457200" rtl="0" algn="l">
              <a:spcBef>
                <a:spcPts val="0"/>
              </a:spcBef>
              <a:spcAft>
                <a:spcPts val="0"/>
              </a:spcAft>
              <a:buNone/>
            </a:pPr>
            <a:r>
              <a:rPr b="1" lang="en" sz="1100">
                <a:latin typeface="Calibri"/>
                <a:ea typeface="Calibri"/>
                <a:cs typeface="Calibri"/>
                <a:sym typeface="Calibri"/>
              </a:rPr>
              <a:t>Prakhar</a:t>
            </a:r>
            <a:endParaRPr sz="1200">
              <a:latin typeface="Montserrat"/>
              <a:ea typeface="Montserrat"/>
              <a:cs typeface="Montserrat"/>
              <a:sym typeface="Montserrat"/>
            </a:endParaRPr>
          </a:p>
        </p:txBody>
      </p:sp>
      <p:sp>
        <p:nvSpPr>
          <p:cNvPr id="318" name="Google Shape;318;p49"/>
          <p:cNvSpPr txBox="1"/>
          <p:nvPr>
            <p:ph idx="4294967295" type="title"/>
          </p:nvPr>
        </p:nvSpPr>
        <p:spPr>
          <a:xfrm>
            <a:off x="5177950" y="842325"/>
            <a:ext cx="4131900" cy="2904600"/>
          </a:xfrm>
          <a:prstGeom prst="rect">
            <a:avLst/>
          </a:prstGeom>
        </p:spPr>
        <p:txBody>
          <a:bodyPr anchorCtr="0" anchor="t" bIns="91425" lIns="91425" spcFirstLastPara="1" rIns="91425" wrap="square" tIns="91425">
            <a:noAutofit/>
          </a:bodyPr>
          <a:lstStyle/>
          <a:p>
            <a:pPr indent="0" lvl="0" marL="457200" rtl="0" algn="ctr">
              <a:spcBef>
                <a:spcPts val="400"/>
              </a:spcBef>
              <a:spcAft>
                <a:spcPts val="0"/>
              </a:spcAft>
              <a:buNone/>
            </a:pPr>
            <a:r>
              <a:rPr b="1" lang="en" sz="1400">
                <a:latin typeface="Montserrat"/>
                <a:ea typeface="Montserrat"/>
                <a:cs typeface="Montserrat"/>
                <a:sym typeface="Montserrat"/>
              </a:rPr>
              <a:t>Happy Path</a:t>
            </a:r>
            <a:r>
              <a:rPr lang="en" sz="1200">
                <a:latin typeface="Montserrat"/>
                <a:ea typeface="Montserrat"/>
                <a:cs typeface="Montserrat"/>
                <a:sym typeface="Montserrat"/>
              </a:rPr>
              <a:t> </a:t>
            </a:r>
            <a:endParaRPr sz="1200">
              <a:latin typeface="Montserrat"/>
              <a:ea typeface="Montserrat"/>
              <a:cs typeface="Montserrat"/>
              <a:sym typeface="Montserrat"/>
            </a:endParaRPr>
          </a:p>
          <a:p>
            <a:pPr indent="0" lvl="0" marL="457200" rtl="0" algn="l">
              <a:spcBef>
                <a:spcPts val="400"/>
              </a:spcBef>
              <a:spcAft>
                <a:spcPts val="0"/>
              </a:spcAft>
              <a:buNone/>
            </a:pPr>
            <a:r>
              <a:t/>
            </a:r>
            <a:endParaRPr sz="1200">
              <a:latin typeface="Montserrat"/>
              <a:ea typeface="Montserrat"/>
              <a:cs typeface="Montserrat"/>
              <a:sym typeface="Montserrat"/>
            </a:endParaRPr>
          </a:p>
          <a:p>
            <a:pPr indent="-304800" lvl="0" marL="457200" rtl="0" algn="l">
              <a:spcBef>
                <a:spcPts val="400"/>
              </a:spcBef>
              <a:spcAft>
                <a:spcPts val="0"/>
              </a:spcAft>
              <a:buClr>
                <a:schemeClr val="lt1"/>
              </a:buClr>
              <a:buSzPts val="1200"/>
              <a:buFont typeface="Montserrat"/>
              <a:buAutoNum type="arabicPeriod"/>
            </a:pPr>
            <a:r>
              <a:rPr lang="en" sz="1200">
                <a:latin typeface="Montserrat"/>
                <a:ea typeface="Montserrat"/>
                <a:cs typeface="Montserrat"/>
                <a:sym typeface="Montserrat"/>
              </a:rPr>
              <a:t>Top View: Google MUM - </a:t>
            </a:r>
            <a:endParaRPr sz="1200">
              <a:latin typeface="Montserrat"/>
              <a:ea typeface="Montserrat"/>
              <a:cs typeface="Montserrat"/>
              <a:sym typeface="Montserrat"/>
            </a:endParaRPr>
          </a:p>
          <a:p>
            <a:pPr indent="0" lvl="0" marL="457200" rtl="0" algn="l">
              <a:spcBef>
                <a:spcPts val="400"/>
              </a:spcBef>
              <a:spcAft>
                <a:spcPts val="0"/>
              </a:spcAft>
              <a:buNone/>
            </a:pPr>
            <a:r>
              <a:t/>
            </a:r>
            <a:endParaRPr sz="1200">
              <a:latin typeface="Montserrat"/>
              <a:ea typeface="Montserrat"/>
              <a:cs typeface="Montserrat"/>
              <a:sym typeface="Montserrat"/>
            </a:endParaRPr>
          </a:p>
          <a:p>
            <a:pPr indent="-304800" lvl="0" marL="457200" rtl="0" algn="l">
              <a:spcBef>
                <a:spcPts val="400"/>
              </a:spcBef>
              <a:spcAft>
                <a:spcPts val="0"/>
              </a:spcAft>
              <a:buClr>
                <a:schemeClr val="lt1"/>
              </a:buClr>
              <a:buSzPts val="1200"/>
              <a:buFont typeface="Montserrat"/>
              <a:buAutoNum type="arabicPeriod"/>
            </a:pPr>
            <a:r>
              <a:rPr lang="en" sz="1200">
                <a:latin typeface="Montserrat"/>
                <a:ea typeface="Montserrat"/>
                <a:cs typeface="Montserrat"/>
                <a:sym typeface="Montserrat"/>
              </a:rPr>
              <a:t>Ground view: Text and/or logo detection</a:t>
            </a:r>
            <a:endParaRPr sz="1200">
              <a:latin typeface="Montserrat"/>
              <a:ea typeface="Montserrat"/>
              <a:cs typeface="Montserrat"/>
              <a:sym typeface="Montserrat"/>
            </a:endParaRPr>
          </a:p>
          <a:p>
            <a:pPr indent="0" lvl="0" marL="457200" rtl="0" algn="l">
              <a:spcBef>
                <a:spcPts val="400"/>
              </a:spcBef>
              <a:spcAft>
                <a:spcPts val="0"/>
              </a:spcAft>
              <a:buNone/>
            </a:pPr>
            <a:r>
              <a:t/>
            </a:r>
            <a:endParaRPr sz="1200">
              <a:latin typeface="Montserrat"/>
              <a:ea typeface="Montserrat"/>
              <a:cs typeface="Montserrat"/>
              <a:sym typeface="Montserrat"/>
            </a:endParaRPr>
          </a:p>
          <a:p>
            <a:pPr indent="-304800" lvl="0" marL="457200" rtl="0" algn="l">
              <a:spcBef>
                <a:spcPts val="400"/>
              </a:spcBef>
              <a:spcAft>
                <a:spcPts val="0"/>
              </a:spcAft>
              <a:buClr>
                <a:schemeClr val="lt1"/>
              </a:buClr>
              <a:buSzPts val="1200"/>
              <a:buFont typeface="Montserrat"/>
              <a:buAutoNum type="arabicPeriod"/>
            </a:pPr>
            <a:r>
              <a:rPr lang="en" sz="1200">
                <a:latin typeface="Montserrat"/>
                <a:ea typeface="Montserrat"/>
                <a:cs typeface="Montserrat"/>
                <a:sym typeface="Montserrat"/>
              </a:rPr>
              <a:t>Geolocation: GEE script for coordinates to street address  or to Plus Codes </a:t>
            </a:r>
            <a:endParaRPr sz="1200">
              <a:latin typeface="Montserrat"/>
              <a:ea typeface="Montserrat"/>
              <a:cs typeface="Montserrat"/>
              <a:sym typeface="Montserrat"/>
            </a:endParaRPr>
          </a:p>
          <a:p>
            <a:pPr indent="0" lvl="0" marL="457200" rtl="0" algn="l">
              <a:spcBef>
                <a:spcPts val="400"/>
              </a:spcBef>
              <a:spcAft>
                <a:spcPts val="0"/>
              </a:spcAft>
              <a:buNone/>
            </a:pPr>
            <a:r>
              <a:t/>
            </a:r>
            <a:endParaRPr sz="1200">
              <a:latin typeface="Montserrat"/>
              <a:ea typeface="Montserrat"/>
              <a:cs typeface="Montserrat"/>
              <a:sym typeface="Montserrat"/>
            </a:endParaRPr>
          </a:p>
          <a:p>
            <a:pPr indent="-304800" lvl="0" marL="457200" rtl="0" algn="l">
              <a:spcBef>
                <a:spcPts val="400"/>
              </a:spcBef>
              <a:spcAft>
                <a:spcPts val="0"/>
              </a:spcAft>
              <a:buClr>
                <a:schemeClr val="lt1"/>
              </a:buClr>
              <a:buSzPts val="1200"/>
              <a:buFont typeface="Montserrat"/>
              <a:buAutoNum type="arabicPeriod"/>
            </a:pPr>
            <a:r>
              <a:rPr lang="en" sz="1200">
                <a:latin typeface="Montserrat"/>
                <a:ea typeface="Montserrat"/>
                <a:cs typeface="Montserrat"/>
                <a:sym typeface="Montserrat"/>
              </a:rPr>
              <a:t>Optional addition: Benefits of extension to other Swiss Re departments and use cases</a:t>
            </a:r>
            <a:r>
              <a:rPr lang="en" sz="1300"/>
              <a:t>	</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0"/>
          <p:cNvSpPr txBox="1"/>
          <p:nvPr>
            <p:ph type="title"/>
          </p:nvPr>
        </p:nvSpPr>
        <p:spPr>
          <a:xfrm>
            <a:off x="3762675" y="3177750"/>
            <a:ext cx="3978000" cy="6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Way to Go: EVALUATION of Solutions</a:t>
            </a:r>
            <a:endParaRPr/>
          </a:p>
        </p:txBody>
      </p:sp>
      <p:sp>
        <p:nvSpPr>
          <p:cNvPr id="324" name="Google Shape;324;p50"/>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325" name="Google Shape;325;p50"/>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1"/>
          <p:cNvSpPr txBox="1"/>
          <p:nvPr>
            <p:ph idx="4294967295" type="title"/>
          </p:nvPr>
        </p:nvSpPr>
        <p:spPr>
          <a:xfrm>
            <a:off x="816725" y="358075"/>
            <a:ext cx="62991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ASSUMPTIONS  </a:t>
            </a:r>
            <a:r>
              <a:rPr i="1" lang="en" sz="1300">
                <a:solidFill>
                  <a:schemeClr val="lt2"/>
                </a:solidFill>
              </a:rPr>
              <a:t> </a:t>
            </a:r>
            <a:endParaRPr i="1" sz="1300">
              <a:solidFill>
                <a:schemeClr val="lt2"/>
              </a:solidFill>
            </a:endParaRPr>
          </a:p>
          <a:p>
            <a:pPr indent="0" lvl="0" marL="0" rtl="0" algn="l">
              <a:spcBef>
                <a:spcPts val="0"/>
              </a:spcBef>
              <a:spcAft>
                <a:spcPts val="0"/>
              </a:spcAft>
              <a:buNone/>
            </a:pPr>
            <a:r>
              <a:t/>
            </a:r>
            <a:endParaRPr sz="1300">
              <a:solidFill>
                <a:schemeClr val="lt2"/>
              </a:solidFill>
            </a:endParaRPr>
          </a:p>
          <a:p>
            <a:pPr indent="0" lvl="0" marL="0" rtl="0" algn="l">
              <a:spcBef>
                <a:spcPts val="0"/>
              </a:spcBef>
              <a:spcAft>
                <a:spcPts val="0"/>
              </a:spcAft>
              <a:buNone/>
            </a:pPr>
            <a:r>
              <a:t/>
            </a:r>
            <a:endParaRPr sz="1300">
              <a:solidFill>
                <a:schemeClr val="lt2"/>
              </a:solidFill>
            </a:endParaRPr>
          </a:p>
        </p:txBody>
      </p:sp>
      <p:cxnSp>
        <p:nvCxnSpPr>
          <p:cNvPr id="331" name="Google Shape;331;p51"/>
          <p:cNvCxnSpPr/>
          <p:nvPr/>
        </p:nvCxnSpPr>
        <p:spPr>
          <a:xfrm>
            <a:off x="877100" y="3580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32" name="Google Shape;332;p51"/>
          <p:cNvSpPr txBox="1"/>
          <p:nvPr>
            <p:ph idx="1" type="body"/>
          </p:nvPr>
        </p:nvSpPr>
        <p:spPr>
          <a:xfrm>
            <a:off x="684450" y="781775"/>
            <a:ext cx="7775100" cy="4085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It is possible to extract the company names from satellite images, and each factory/location having a sign outside. This is not referring to virtual “postbox” addresses and property shared addresses with no physical office (tax paradise), which we cover instead with DNB and the different report sources</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Google MUM search will be made available, can do a lot of what satellite view with YOLO and/or CLIP can, but at almost no cost and no time to develop. “The best of both worlds”</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Street view shows limitations in countries like Vietnam and China, and so if a company has facilities in these countries they will be likely missed and reinsurance claims would be inaccurate, e.g. China is dependent on Swiss Re local solutions.</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Text extraction cannot only be applied to Google maps content as we did, but in the same way actually be used across Swiss Re to automate, speedup, scale, lower the costs and prevent fraud for any document processing of images or texts and multilingually.</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Semantic bias will be handled with Google MUM combining context and image search in one database, so the content is unique. </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DNB database provided more than 3000 entries for Lafarge &amp; Holcim, covering more than 80% of all entries. Another industry supermarket was tested as well.</a:t>
            </a:r>
            <a:endParaRPr sz="1100"/>
          </a:p>
          <a:p>
            <a:pPr indent="0" lvl="0" marL="457200" rtl="0" algn="l">
              <a:spcBef>
                <a:spcPts val="0"/>
              </a:spcBef>
              <a:spcAft>
                <a:spcPts val="0"/>
              </a:spcAft>
              <a:buNone/>
            </a:pPr>
            <a:r>
              <a:t/>
            </a:r>
            <a:endParaRPr sz="1100"/>
          </a:p>
          <a:p>
            <a:pPr indent="-298450" lvl="0" marL="457200" rtl="0" algn="l">
              <a:spcBef>
                <a:spcPts val="0"/>
              </a:spcBef>
              <a:spcAft>
                <a:spcPts val="0"/>
              </a:spcAft>
              <a:buSzPts val="1100"/>
              <a:buChar char="●"/>
            </a:pPr>
            <a:r>
              <a:rPr lang="en" sz="1100"/>
              <a:t>The hybrid solution is covering the whole cement industry and more.</a:t>
            </a:r>
            <a:endParaRPr sz="1100"/>
          </a:p>
          <a:p>
            <a:pPr indent="-298450" lvl="0" marL="457200" rtl="0" algn="l">
              <a:spcBef>
                <a:spcPts val="0"/>
              </a:spcBef>
              <a:spcAft>
                <a:spcPts val="0"/>
              </a:spcAft>
              <a:buSzPts val="1100"/>
              <a:buChar char="●"/>
            </a:pPr>
            <a:r>
              <a:rPr lang="en" sz="1100"/>
              <a:t>Google Plus code is covering majority of countries in the world</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2"/>
          <p:cNvSpPr txBox="1"/>
          <p:nvPr>
            <p:ph type="title"/>
          </p:nvPr>
        </p:nvSpPr>
        <p:spPr>
          <a:xfrm>
            <a:off x="686600" y="360125"/>
            <a:ext cx="8263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lt2"/>
                </a:solidFill>
              </a:rPr>
              <a:t>WHITE-LABEL</a:t>
            </a:r>
            <a:r>
              <a:rPr lang="en" sz="1300">
                <a:solidFill>
                  <a:schemeClr val="lt2"/>
                </a:solidFill>
              </a:rPr>
              <a:t> PATH - CLIP (</a:t>
            </a:r>
            <a:r>
              <a:rPr lang="en" sz="1300">
                <a:solidFill>
                  <a:schemeClr val="lt2"/>
                </a:solidFill>
              </a:rPr>
              <a:t>Contrastive</a:t>
            </a:r>
            <a:r>
              <a:rPr lang="en" sz="1300">
                <a:solidFill>
                  <a:schemeClr val="lt2"/>
                </a:solidFill>
              </a:rPr>
              <a:t> Language Image Pre-Training) w</a:t>
            </a:r>
            <a:r>
              <a:rPr lang="en" sz="1300">
                <a:solidFill>
                  <a:schemeClr val="lt2"/>
                </a:solidFill>
              </a:rPr>
              <a:t>ith Text extraction</a:t>
            </a:r>
            <a:endParaRPr sz="1300">
              <a:solidFill>
                <a:schemeClr val="lt2"/>
              </a:solidFill>
            </a:endParaRPr>
          </a:p>
          <a:p>
            <a:pPr indent="0" lvl="0" marL="0" rtl="0" algn="l">
              <a:spcBef>
                <a:spcPts val="0"/>
              </a:spcBef>
              <a:spcAft>
                <a:spcPts val="0"/>
              </a:spcAft>
              <a:buNone/>
            </a:pPr>
            <a:r>
              <a:t/>
            </a:r>
            <a:endParaRPr sz="1300">
              <a:solidFill>
                <a:schemeClr val="lt2"/>
              </a:solidFill>
            </a:endParaRPr>
          </a:p>
        </p:txBody>
      </p:sp>
      <p:cxnSp>
        <p:nvCxnSpPr>
          <p:cNvPr id="338" name="Google Shape;338;p52"/>
          <p:cNvCxnSpPr/>
          <p:nvPr/>
        </p:nvCxnSpPr>
        <p:spPr>
          <a:xfrm>
            <a:off x="686600" y="3998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graphicFrame>
        <p:nvGraphicFramePr>
          <p:cNvPr id="339" name="Google Shape;339;p52"/>
          <p:cNvGraphicFramePr/>
          <p:nvPr/>
        </p:nvGraphicFramePr>
        <p:xfrm>
          <a:off x="338025" y="776275"/>
          <a:ext cx="3000000" cy="3000000"/>
        </p:xfrm>
        <a:graphic>
          <a:graphicData uri="http://schemas.openxmlformats.org/drawingml/2006/table">
            <a:tbl>
              <a:tblPr>
                <a:noFill/>
                <a:tableStyleId>{1E56763B-3A29-4E28-9A52-3803396E40BC}</a:tableStyleId>
              </a:tblPr>
              <a:tblGrid>
                <a:gridCol w="4030625"/>
                <a:gridCol w="4437325"/>
              </a:tblGrid>
              <a:tr h="525250">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Limitations</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Positives</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r>
              <a:tr h="1097925">
                <a:tc>
                  <a:txBody>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It performs well on recognising common objects, less so on more abstract and systematic tasks. Zero-shot CLIP has lower accuracy compared to task-specific models on very fine-grained classification.</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sz="1200">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H</a:t>
                      </a:r>
                      <a:r>
                        <a:rPr lang="en" sz="1200">
                          <a:solidFill>
                            <a:schemeClr val="lt1"/>
                          </a:solidFill>
                          <a:latin typeface="Montserrat"/>
                          <a:ea typeface="Montserrat"/>
                          <a:cs typeface="Montserrat"/>
                          <a:sym typeface="Montserrat"/>
                        </a:rPr>
                        <a:t>ighly universal for features, domains and objects. </a:t>
                      </a:r>
                      <a:r>
                        <a:rPr lang="en" sz="1200">
                          <a:solidFill>
                            <a:schemeClr val="lt1"/>
                          </a:solidFill>
                          <a:latin typeface="Montserrat"/>
                          <a:ea typeface="Montserrat"/>
                          <a:cs typeface="Montserrat"/>
                          <a:sym typeface="Montserrat"/>
                        </a:rPr>
                        <a:t>Allows for text and image search,</a:t>
                      </a:r>
                      <a:r>
                        <a:rPr lang="en" sz="1200">
                          <a:solidFill>
                            <a:schemeClr val="lt1"/>
                          </a:solidFill>
                          <a:latin typeface="Montserrat"/>
                          <a:ea typeface="Montserrat"/>
                          <a:cs typeface="Montserrat"/>
                          <a:sym typeface="Montserrat"/>
                        </a:rPr>
                        <a:t> and even data formats like video for historic analysis. Trained and working on sat images too. </a:t>
                      </a:r>
                      <a:endParaRPr sz="12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769450">
                <a:tc>
                  <a:txBody>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Poorer generalisation  to images  not covered in its pre-training dataset.</a:t>
                      </a:r>
                      <a:endParaRPr sz="1200">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Flexible and general - more so than existing ImageNet models</a:t>
                      </a:r>
                      <a:endParaRPr sz="12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69550">
                <a:tc>
                  <a:txBody>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More expensive than the Happy Path as we would need to make the database of companies.</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sz="1200">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Inference is open sourced and many extensions, alternatives and applications to other domains.</a:t>
                      </a:r>
                      <a:endParaRPr sz="12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5625">
                <a:tc>
                  <a:txBody>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Slower run-time and longer to develop due to YOLOR and CLIP being separate steps.</a:t>
                      </a:r>
                      <a:endParaRPr sz="1200">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Can be used in a zero-shot manner.</a:t>
                      </a:r>
                      <a:endParaRPr sz="12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3"/>
          <p:cNvSpPr txBox="1"/>
          <p:nvPr>
            <p:ph type="title"/>
          </p:nvPr>
        </p:nvSpPr>
        <p:spPr>
          <a:xfrm>
            <a:off x="938500" y="445025"/>
            <a:ext cx="76509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2"/>
                </a:solidFill>
              </a:rPr>
              <a:t>HAPPY</a:t>
            </a:r>
            <a:r>
              <a:rPr lang="en" sz="1300">
                <a:solidFill>
                  <a:schemeClr val="lt2"/>
                </a:solidFill>
              </a:rPr>
              <a:t> PATH: Google Multitask Unified Model (MUM) with Textextraction</a:t>
            </a:r>
            <a:endParaRPr sz="1300">
              <a:solidFill>
                <a:schemeClr val="lt2"/>
              </a:solidFill>
            </a:endParaRPr>
          </a:p>
          <a:p>
            <a:pPr indent="0" lvl="0" marL="0" rtl="0" algn="l">
              <a:spcBef>
                <a:spcPts val="0"/>
              </a:spcBef>
              <a:spcAft>
                <a:spcPts val="0"/>
              </a:spcAft>
              <a:buNone/>
            </a:pPr>
            <a:r>
              <a:rPr b="1" i="1" lang="en" sz="1300">
                <a:solidFill>
                  <a:schemeClr val="lt2"/>
                </a:solidFill>
                <a:highlight>
                  <a:schemeClr val="dk1"/>
                </a:highlight>
                <a:latin typeface="Montserrat"/>
                <a:ea typeface="Montserrat"/>
                <a:cs typeface="Montserrat"/>
                <a:sym typeface="Montserrat"/>
              </a:rPr>
              <a:t>Internal validity, Completeness &amp; </a:t>
            </a:r>
            <a:r>
              <a:rPr i="1" lang="en" sz="1300">
                <a:solidFill>
                  <a:schemeClr val="lt2"/>
                </a:solidFill>
                <a:highlight>
                  <a:schemeClr val="dk1"/>
                </a:highlight>
              </a:rPr>
              <a:t>External validity, Limitations </a:t>
            </a:r>
            <a:endParaRPr/>
          </a:p>
        </p:txBody>
      </p:sp>
      <p:cxnSp>
        <p:nvCxnSpPr>
          <p:cNvPr id="345" name="Google Shape;345;p5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graphicFrame>
        <p:nvGraphicFramePr>
          <p:cNvPr id="346" name="Google Shape;346;p53"/>
          <p:cNvGraphicFramePr/>
          <p:nvPr/>
        </p:nvGraphicFramePr>
        <p:xfrm>
          <a:off x="403825" y="1104625"/>
          <a:ext cx="3000000" cy="3000000"/>
        </p:xfrm>
        <a:graphic>
          <a:graphicData uri="http://schemas.openxmlformats.org/drawingml/2006/table">
            <a:tbl>
              <a:tblPr>
                <a:noFill/>
                <a:tableStyleId>{1E56763B-3A29-4E28-9A52-3803396E40BC}</a:tableStyleId>
              </a:tblPr>
              <a:tblGrid>
                <a:gridCol w="4030625"/>
                <a:gridCol w="4437325"/>
              </a:tblGrid>
              <a:tr h="860100">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Limitations</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Positives</a:t>
                      </a:r>
                      <a:endParaRPr>
                        <a:solidFill>
                          <a:schemeClr val="lt1"/>
                        </a:solidFill>
                        <a:latin typeface="Montserrat ExtraBold"/>
                        <a:ea typeface="Montserrat ExtraBold"/>
                        <a:cs typeface="Montserrat ExtraBold"/>
                        <a:sym typeface="Montserrat ExtraBold"/>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2"/>
                    </a:solidFill>
                  </a:tcPr>
                </a:tc>
              </a:tr>
              <a:tr h="1407800">
                <a:tc>
                  <a:txBody>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Edge cases like company names on ads, could misidentify buildings </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200">
                          <a:solidFill>
                            <a:schemeClr val="lt1"/>
                          </a:solidFill>
                          <a:latin typeface="Montserrat"/>
                          <a:ea typeface="Montserrat"/>
                          <a:cs typeface="Montserrat"/>
                          <a:sym typeface="Montserrat"/>
                        </a:rPr>
                        <a:t>(Can overcome this with the validation on Streetview in the following step)</a:t>
                      </a:r>
                      <a:endParaRPr sz="12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sz="1200">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Automating, able to combine both YOLOR and CLIP AI. GoogleMUM is a more comprehensive Google Places, classification and normalization already done.</a:t>
                      </a:r>
                      <a:endParaRPr sz="12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25875">
                <a:tc>
                  <a:txBody>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Not released publicly yet, but announced for the coming months.</a:t>
                      </a:r>
                      <a:endParaRPr sz="1200">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Much faster and much cheaper, and the backend T5 is trained on 75 languages already. Doesn’t require downloading images. </a:t>
                      </a:r>
                      <a:endParaRPr sz="12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07575">
                <a:tc>
                  <a:txBody>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Cannot cover virtual entities (Swiss Re </a:t>
                      </a:r>
                      <a:r>
                        <a:rPr lang="en" sz="1200">
                          <a:solidFill>
                            <a:schemeClr val="lt1"/>
                          </a:solidFill>
                          <a:latin typeface="Montserrat"/>
                          <a:ea typeface="Montserrat"/>
                          <a:cs typeface="Montserrat"/>
                          <a:sym typeface="Montserrat"/>
                        </a:rPr>
                        <a:t>internal</a:t>
                      </a:r>
                      <a:r>
                        <a:rPr lang="en" sz="1200">
                          <a:solidFill>
                            <a:schemeClr val="lt1"/>
                          </a:solidFill>
                          <a:latin typeface="Montserrat"/>
                          <a:ea typeface="Montserrat"/>
                          <a:cs typeface="Montserrat"/>
                          <a:sym typeface="Montserrat"/>
                        </a:rPr>
                        <a:t> legacy system might cover part of it)</a:t>
                      </a:r>
                      <a:endParaRPr sz="1200">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lt1"/>
                          </a:solidFill>
                          <a:latin typeface="Montserrat"/>
                          <a:ea typeface="Montserrat"/>
                          <a:cs typeface="Montserrat"/>
                          <a:sym typeface="Montserrat"/>
                        </a:rPr>
                        <a:t>More likely to work where </a:t>
                      </a:r>
                      <a:r>
                        <a:rPr lang="en" sz="1200">
                          <a:solidFill>
                            <a:schemeClr val="lt1"/>
                          </a:solidFill>
                          <a:latin typeface="Montserrat"/>
                          <a:ea typeface="Montserrat"/>
                          <a:cs typeface="Montserrat"/>
                          <a:sym typeface="Montserrat"/>
                        </a:rPr>
                        <a:t>centrally collected and processed data on building ownership is ‘less than fully reliable’</a:t>
                      </a:r>
                      <a:endParaRPr sz="1200">
                        <a:solidFill>
                          <a:schemeClr val="lt1"/>
                        </a:solidFill>
                        <a:latin typeface="Montserrat"/>
                        <a:ea typeface="Montserrat"/>
                        <a:cs typeface="Montserrat"/>
                        <a:sym typeface="Montserrat"/>
                      </a:endParaRPr>
                    </a:p>
                  </a:txBody>
                  <a:tcPr marT="91425" marB="91425"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4"/>
          <p:cNvSpPr txBox="1"/>
          <p:nvPr>
            <p:ph type="title"/>
          </p:nvPr>
        </p:nvSpPr>
        <p:spPr>
          <a:xfrm>
            <a:off x="3762675" y="3177750"/>
            <a:ext cx="3978000" cy="112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PROOF OF CONCEPT</a:t>
            </a:r>
            <a:endParaRPr/>
          </a:p>
        </p:txBody>
      </p:sp>
      <p:sp>
        <p:nvSpPr>
          <p:cNvPr id="352" name="Google Shape;352;p54"/>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cxnSp>
        <p:nvCxnSpPr>
          <p:cNvPr id="353" name="Google Shape;353;p54"/>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5"/>
          <p:cNvSpPr txBox="1"/>
          <p:nvPr>
            <p:ph type="title"/>
          </p:nvPr>
        </p:nvSpPr>
        <p:spPr>
          <a:xfrm>
            <a:off x="608450" y="197400"/>
            <a:ext cx="5360400" cy="941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Price Analysis Google &amp; AWS</a:t>
            </a:r>
            <a:endParaRPr/>
          </a:p>
        </p:txBody>
      </p:sp>
      <p:sp>
        <p:nvSpPr>
          <p:cNvPr id="359" name="Google Shape;359;p55"/>
          <p:cNvSpPr txBox="1"/>
          <p:nvPr/>
        </p:nvSpPr>
        <p:spPr>
          <a:xfrm>
            <a:off x="657975" y="884500"/>
            <a:ext cx="8079600" cy="3417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Prices list GCP and AWS: </a:t>
            </a:r>
            <a:endParaRPr>
              <a:solidFill>
                <a:schemeClr val="lt1"/>
              </a:solidFill>
            </a:endParaRPr>
          </a:p>
          <a:p>
            <a:pPr indent="0" lvl="0" marL="0" rtl="0" algn="l">
              <a:spcBef>
                <a:spcPts val="0"/>
              </a:spcBef>
              <a:spcAft>
                <a:spcPts val="0"/>
              </a:spcAft>
              <a:buNone/>
            </a:pPr>
            <a:r>
              <a:rPr lang="en" u="sng">
                <a:solidFill>
                  <a:schemeClr val="lt1"/>
                </a:solidFill>
                <a:hlinkClick r:id="rId3">
                  <a:extLst>
                    <a:ext uri="{A12FA001-AC4F-418D-AE19-62706E023703}">
                      <ahyp:hlinkClr val="tx"/>
                    </a:ext>
                  </a:extLst>
                </a:hlinkClick>
              </a:rPr>
              <a:t>https://cloud.google.com/maps-platform/pricing/sheet</a:t>
            </a:r>
            <a:r>
              <a:rPr lang="en">
                <a:solidFill>
                  <a:schemeClr val="lt1"/>
                </a:solidFill>
              </a:rPr>
              <a:t>, </a:t>
            </a:r>
            <a:r>
              <a:rPr lang="en" u="sng">
                <a:solidFill>
                  <a:schemeClr val="lt1"/>
                </a:solidFill>
                <a:hlinkClick r:id="rId4">
                  <a:extLst>
                    <a:ext uri="{A12FA001-AC4F-418D-AE19-62706E023703}">
                      <ahyp:hlinkClr val="tx"/>
                    </a:ext>
                  </a:extLst>
                </a:hlinkClick>
              </a:rPr>
              <a:t>https://aws.amazon.com/rekognition/pricing/</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Suggestion G</a:t>
            </a:r>
            <a:r>
              <a:rPr lang="en">
                <a:solidFill>
                  <a:schemeClr val="lt1"/>
                </a:solidFill>
              </a:rPr>
              <a:t>oogle Maps and locally </a:t>
            </a:r>
            <a:r>
              <a:rPr lang="en">
                <a:solidFill>
                  <a:schemeClr val="lt1"/>
                </a:solidFill>
              </a:rPr>
              <a:t>Streetview for text extraction and CLIP in the final deliverables: 100k satellite pictures, 28k Streetview panoramas </a:t>
            </a:r>
            <a:r>
              <a:rPr lang="en">
                <a:solidFill>
                  <a:schemeClr val="lt1"/>
                </a:solidFill>
              </a:rPr>
              <a:t>free a month, CLIP inference open source.</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Scaling further potentially Google Earth or Sagemaker API call costs, but almost only one time or could be timed once a year/month for update of new buildings for classification/geolocation.</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Cost of the inference API for instance Rekognition or Sagemaker for the sat view at about 100k images estimate for the whole globe coverage at such height, would also be about 100$ once a month or once a year for construction or office moving updates according to this.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For Streetview globally also more as more panos, but this text detection which is multilingual could also be run locally in a free model, so it is only the computing and storage cost then.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Maybe storage and its costs not necessary, if Google Earth Engine or MUM as in the happy path allow that like in the other script and just storing the text strings or matched text strings.</a:t>
            </a:r>
            <a:r>
              <a:rPr lang="en">
                <a:solidFill>
                  <a:schemeClr val="lt1"/>
                </a:solidFill>
                <a:uFill>
                  <a:noFill/>
                </a:uFill>
                <a:hlinkClick r:id="rId5">
                  <a:extLst>
                    <a:ext uri="{A12FA001-AC4F-418D-AE19-62706E023703}">
                      <ahyp:hlinkClr val="tx"/>
                    </a:ext>
                  </a:extLst>
                </a:hlinkClick>
              </a:rPr>
              <a:t> </a:t>
            </a:r>
            <a:endParaRPr>
              <a:solidFill>
                <a:schemeClr val="lt1"/>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6"/>
          <p:cNvSpPr txBox="1"/>
          <p:nvPr>
            <p:ph idx="1" type="body"/>
          </p:nvPr>
        </p:nvSpPr>
        <p:spPr>
          <a:xfrm>
            <a:off x="388425" y="643825"/>
            <a:ext cx="8610900" cy="4315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solidFill>
                  <a:schemeClr val="lt1"/>
                </a:solidFill>
              </a:rPr>
              <a:t>Gravel site, industrial chimney and </a:t>
            </a:r>
            <a:r>
              <a:rPr lang="en" sz="1200">
                <a:solidFill>
                  <a:schemeClr val="lt1"/>
                </a:solidFill>
              </a:rPr>
              <a:t>outdoor conveyor belts over the river, </a:t>
            </a:r>
            <a:r>
              <a:rPr lang="en" sz="1200">
                <a:solidFill>
                  <a:schemeClr val="lt1"/>
                </a:solidFill>
              </a:rPr>
              <a:t>each with high confidence detected on satellite photo and terrain views. In combination and close to an urban or industrial area, railway and main street access, water source nearby, several warehouses and silo very likely pointing to a cement factory.</a:t>
            </a:r>
            <a:endParaRPr sz="1200">
              <a:solidFill>
                <a:schemeClr val="lt1"/>
              </a:solidFill>
            </a:endParaRPr>
          </a:p>
          <a:p>
            <a:pPr indent="0" lvl="0" marL="0" rtl="0" algn="l">
              <a:lnSpc>
                <a:spcPct val="115000"/>
              </a:lnSpc>
              <a:spcBef>
                <a:spcPts val="800"/>
              </a:spcBef>
              <a:spcAft>
                <a:spcPts val="800"/>
              </a:spcAft>
              <a:buNone/>
            </a:pPr>
            <a:r>
              <a:rPr lang="en" sz="1400"/>
              <a:t>									</a:t>
            </a:r>
            <a:endParaRPr sz="1400"/>
          </a:p>
        </p:txBody>
      </p:sp>
      <p:sp>
        <p:nvSpPr>
          <p:cNvPr id="366" name="Google Shape;366;p56"/>
          <p:cNvSpPr txBox="1"/>
          <p:nvPr>
            <p:ph type="title"/>
          </p:nvPr>
        </p:nvSpPr>
        <p:spPr>
          <a:xfrm>
            <a:off x="388450" y="210750"/>
            <a:ext cx="8610900" cy="659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solidFill>
                  <a:schemeClr val="lt2"/>
                </a:solidFill>
              </a:rPr>
              <a:t>CEMENT INDUSTRY</a:t>
            </a:r>
            <a:endParaRPr sz="1600"/>
          </a:p>
        </p:txBody>
      </p:sp>
      <p:sp>
        <p:nvSpPr>
          <p:cNvPr id="367" name="Google Shape;367;p56"/>
          <p:cNvSpPr txBox="1"/>
          <p:nvPr>
            <p:ph idx="12" type="sldNum"/>
          </p:nvPr>
        </p:nvSpPr>
        <p:spPr>
          <a:xfrm>
            <a:off x="386953" y="4920907"/>
            <a:ext cx="684300" cy="1080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
              <a:t>Page </a:t>
            </a:r>
            <a:fld id="{00000000-1234-1234-1234-123412341234}" type="slidenum">
              <a:rPr lang="en"/>
              <a:t>‹#›</a:t>
            </a:fld>
            <a:endParaRPr/>
          </a:p>
        </p:txBody>
      </p:sp>
      <p:pic>
        <p:nvPicPr>
          <p:cNvPr id="368" name="Google Shape;368;p56"/>
          <p:cNvPicPr preferRelativeResize="0"/>
          <p:nvPr/>
        </p:nvPicPr>
        <p:blipFill>
          <a:blip r:embed="rId3">
            <a:alphaModFix/>
          </a:blip>
          <a:stretch>
            <a:fillRect/>
          </a:stretch>
        </p:blipFill>
        <p:spPr>
          <a:xfrm>
            <a:off x="1490954" y="1314275"/>
            <a:ext cx="5867799" cy="3390975"/>
          </a:xfrm>
          <a:prstGeom prst="rect">
            <a:avLst/>
          </a:prstGeom>
          <a:noFill/>
          <a:ln>
            <a:noFill/>
          </a:ln>
        </p:spPr>
      </p:pic>
      <p:sp>
        <p:nvSpPr>
          <p:cNvPr id="369" name="Google Shape;369;p56"/>
          <p:cNvSpPr/>
          <p:nvPr/>
        </p:nvSpPr>
        <p:spPr>
          <a:xfrm>
            <a:off x="5164725" y="2879500"/>
            <a:ext cx="382200" cy="162600"/>
          </a:xfrm>
          <a:prstGeom prst="rect">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0" name="Google Shape;370;p56"/>
          <p:cNvCxnSpPr/>
          <p:nvPr/>
        </p:nvCxnSpPr>
        <p:spPr>
          <a:xfrm>
            <a:off x="2631875" y="2801675"/>
            <a:ext cx="70800" cy="566100"/>
          </a:xfrm>
          <a:prstGeom prst="straightConnector1">
            <a:avLst/>
          </a:prstGeom>
          <a:noFill/>
          <a:ln cap="flat" cmpd="sng" w="38100">
            <a:solidFill>
              <a:srgbClr val="00FF00"/>
            </a:solidFill>
            <a:prstDash val="solid"/>
            <a:round/>
            <a:headEnd len="med" w="med" type="none"/>
            <a:tailEnd len="med" w="med" type="none"/>
          </a:ln>
        </p:spPr>
      </p:cxnSp>
      <p:cxnSp>
        <p:nvCxnSpPr>
          <p:cNvPr id="371" name="Google Shape;371;p56"/>
          <p:cNvCxnSpPr/>
          <p:nvPr/>
        </p:nvCxnSpPr>
        <p:spPr>
          <a:xfrm flipH="1" rot="10800000">
            <a:off x="2653100" y="2716725"/>
            <a:ext cx="367800" cy="70800"/>
          </a:xfrm>
          <a:prstGeom prst="straightConnector1">
            <a:avLst/>
          </a:prstGeom>
          <a:noFill/>
          <a:ln cap="flat" cmpd="sng" w="38100">
            <a:solidFill>
              <a:srgbClr val="00FF00"/>
            </a:solidFill>
            <a:prstDash val="solid"/>
            <a:round/>
            <a:headEnd len="med" w="med" type="none"/>
            <a:tailEnd len="med" w="med" type="none"/>
          </a:ln>
        </p:spPr>
      </p:cxnSp>
      <p:cxnSp>
        <p:nvCxnSpPr>
          <p:cNvPr id="372" name="Google Shape;372;p56"/>
          <p:cNvCxnSpPr/>
          <p:nvPr/>
        </p:nvCxnSpPr>
        <p:spPr>
          <a:xfrm flipH="1" rot="10800000">
            <a:off x="2716775" y="3304075"/>
            <a:ext cx="396300" cy="63600"/>
          </a:xfrm>
          <a:prstGeom prst="straightConnector1">
            <a:avLst/>
          </a:prstGeom>
          <a:noFill/>
          <a:ln cap="flat" cmpd="sng" w="38100">
            <a:solidFill>
              <a:srgbClr val="00FF00"/>
            </a:solidFill>
            <a:prstDash val="solid"/>
            <a:round/>
            <a:headEnd len="med" w="med" type="none"/>
            <a:tailEnd len="med" w="med" type="none"/>
          </a:ln>
        </p:spPr>
      </p:cxnSp>
      <p:cxnSp>
        <p:nvCxnSpPr>
          <p:cNvPr id="373" name="Google Shape;373;p56"/>
          <p:cNvCxnSpPr/>
          <p:nvPr/>
        </p:nvCxnSpPr>
        <p:spPr>
          <a:xfrm>
            <a:off x="3028075" y="2723850"/>
            <a:ext cx="191100" cy="120300"/>
          </a:xfrm>
          <a:prstGeom prst="straightConnector1">
            <a:avLst/>
          </a:prstGeom>
          <a:noFill/>
          <a:ln cap="flat" cmpd="sng" w="38100">
            <a:solidFill>
              <a:srgbClr val="00FF00"/>
            </a:solidFill>
            <a:prstDash val="solid"/>
            <a:round/>
            <a:headEnd len="med" w="med" type="none"/>
            <a:tailEnd len="med" w="med" type="none"/>
          </a:ln>
        </p:spPr>
      </p:cxnSp>
      <p:cxnSp>
        <p:nvCxnSpPr>
          <p:cNvPr id="374" name="Google Shape;374;p56"/>
          <p:cNvCxnSpPr/>
          <p:nvPr/>
        </p:nvCxnSpPr>
        <p:spPr>
          <a:xfrm flipH="1" rot="10800000">
            <a:off x="3127125" y="3070650"/>
            <a:ext cx="127500" cy="247500"/>
          </a:xfrm>
          <a:prstGeom prst="straightConnector1">
            <a:avLst/>
          </a:prstGeom>
          <a:noFill/>
          <a:ln cap="flat" cmpd="sng" w="38100">
            <a:solidFill>
              <a:srgbClr val="00FF00"/>
            </a:solidFill>
            <a:prstDash val="solid"/>
            <a:round/>
            <a:headEnd len="med" w="med" type="none"/>
            <a:tailEnd len="med" w="med" type="none"/>
          </a:ln>
        </p:spPr>
      </p:cxnSp>
      <p:cxnSp>
        <p:nvCxnSpPr>
          <p:cNvPr id="375" name="Google Shape;375;p56"/>
          <p:cNvCxnSpPr/>
          <p:nvPr/>
        </p:nvCxnSpPr>
        <p:spPr>
          <a:xfrm rot="10800000">
            <a:off x="3226325" y="2837050"/>
            <a:ext cx="42300" cy="254700"/>
          </a:xfrm>
          <a:prstGeom prst="straightConnector1">
            <a:avLst/>
          </a:prstGeom>
          <a:noFill/>
          <a:ln cap="flat" cmpd="sng" w="38100">
            <a:solidFill>
              <a:srgbClr val="00FF00"/>
            </a:solidFill>
            <a:prstDash val="solid"/>
            <a:round/>
            <a:headEnd len="med" w="med" type="none"/>
            <a:tailEnd len="med" w="med" type="none"/>
          </a:ln>
        </p:spPr>
      </p:cxnSp>
      <p:sp>
        <p:nvSpPr>
          <p:cNvPr id="376" name="Google Shape;376;p56"/>
          <p:cNvSpPr txBox="1"/>
          <p:nvPr/>
        </p:nvSpPr>
        <p:spPr>
          <a:xfrm>
            <a:off x="4601100" y="2521050"/>
            <a:ext cx="1716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00FF00"/>
                </a:solidFill>
                <a:latin typeface="Montserrat"/>
                <a:ea typeface="Montserrat"/>
                <a:cs typeface="Montserrat"/>
                <a:sym typeface="Montserrat"/>
              </a:rPr>
              <a:t>Industrial Chimney, 84%</a:t>
            </a:r>
            <a:endParaRPr b="1" sz="900">
              <a:solidFill>
                <a:srgbClr val="00FF00"/>
              </a:solidFill>
              <a:latin typeface="Montserrat"/>
              <a:ea typeface="Montserrat"/>
              <a:cs typeface="Montserrat"/>
              <a:sym typeface="Montserrat"/>
            </a:endParaRPr>
          </a:p>
        </p:txBody>
      </p:sp>
      <p:sp>
        <p:nvSpPr>
          <p:cNvPr id="377" name="Google Shape;377;p56"/>
          <p:cNvSpPr txBox="1"/>
          <p:nvPr/>
        </p:nvSpPr>
        <p:spPr>
          <a:xfrm>
            <a:off x="2498175" y="2410200"/>
            <a:ext cx="1385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00FF00"/>
                </a:solidFill>
                <a:latin typeface="Montserrat"/>
                <a:ea typeface="Montserrat"/>
                <a:cs typeface="Montserrat"/>
                <a:sym typeface="Montserrat"/>
              </a:rPr>
              <a:t>Gravel Terrain, 80%</a:t>
            </a:r>
            <a:endParaRPr b="1" sz="900">
              <a:solidFill>
                <a:srgbClr val="00FF00"/>
              </a:solidFill>
              <a:latin typeface="Montserrat"/>
              <a:ea typeface="Montserrat"/>
              <a:cs typeface="Montserrat"/>
              <a:sym typeface="Montserrat"/>
            </a:endParaRPr>
          </a:p>
        </p:txBody>
      </p:sp>
      <p:cxnSp>
        <p:nvCxnSpPr>
          <p:cNvPr id="378" name="Google Shape;378;p56"/>
          <p:cNvCxnSpPr/>
          <p:nvPr/>
        </p:nvCxnSpPr>
        <p:spPr>
          <a:xfrm flipH="1" rot="10800000">
            <a:off x="3254625" y="2957250"/>
            <a:ext cx="1924200" cy="7200"/>
          </a:xfrm>
          <a:prstGeom prst="straightConnector1">
            <a:avLst/>
          </a:prstGeom>
          <a:noFill/>
          <a:ln cap="flat" cmpd="sng" w="19050">
            <a:solidFill>
              <a:schemeClr val="dk2"/>
            </a:solidFill>
            <a:prstDash val="solid"/>
            <a:round/>
            <a:headEnd len="med" w="med" type="triangle"/>
            <a:tailEnd len="med" w="med" type="triangle"/>
          </a:ln>
        </p:spPr>
      </p:cxnSp>
      <p:pic>
        <p:nvPicPr>
          <p:cNvPr id="379" name="Google Shape;379;p56"/>
          <p:cNvPicPr preferRelativeResize="0"/>
          <p:nvPr/>
        </p:nvPicPr>
        <p:blipFill rotWithShape="1">
          <a:blip r:embed="rId4">
            <a:alphaModFix/>
          </a:blip>
          <a:srcRect b="19846" l="755" r="68285" t="31003"/>
          <a:stretch/>
        </p:blipFill>
        <p:spPr>
          <a:xfrm>
            <a:off x="5434550" y="3284821"/>
            <a:ext cx="1924199" cy="142043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380" name="Google Shape;380;p56"/>
          <p:cNvSpPr txBox="1"/>
          <p:nvPr/>
        </p:nvSpPr>
        <p:spPr>
          <a:xfrm>
            <a:off x="7506700" y="1568648"/>
            <a:ext cx="1618500" cy="3564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900">
                <a:solidFill>
                  <a:srgbClr val="00FF00"/>
                </a:solidFill>
                <a:latin typeface="Montserrat"/>
                <a:ea typeface="Montserrat"/>
                <a:cs typeface="Montserrat"/>
                <a:sym typeface="Montserrat"/>
              </a:rPr>
              <a:t>YOLT for bounding boxes on satellite and terrain view</a:t>
            </a:r>
            <a:endParaRPr b="1" sz="900">
              <a:solidFill>
                <a:srgbClr val="00FF00"/>
              </a:solidFill>
              <a:latin typeface="Montserrat"/>
              <a:ea typeface="Montserrat"/>
              <a:cs typeface="Montserrat"/>
              <a:sym typeface="Montserrat"/>
            </a:endParaRPr>
          </a:p>
          <a:p>
            <a:pPr indent="0" lvl="0" marL="0" rtl="0" algn="l">
              <a:lnSpc>
                <a:spcPct val="90000"/>
              </a:lnSpc>
              <a:spcBef>
                <a:spcPts val="0"/>
              </a:spcBef>
              <a:spcAft>
                <a:spcPts val="0"/>
              </a:spcAft>
              <a:buNone/>
            </a:pPr>
            <a:r>
              <a:t/>
            </a:r>
            <a:endParaRPr b="1" sz="900">
              <a:solidFill>
                <a:srgbClr val="00FF00"/>
              </a:solidFill>
              <a:latin typeface="Montserrat"/>
              <a:ea typeface="Montserrat"/>
              <a:cs typeface="Montserrat"/>
              <a:sym typeface="Montserrat"/>
            </a:endParaRPr>
          </a:p>
          <a:p>
            <a:pPr indent="0" lvl="0" marL="0" rtl="0" algn="l">
              <a:lnSpc>
                <a:spcPct val="90000"/>
              </a:lnSpc>
              <a:spcBef>
                <a:spcPts val="0"/>
              </a:spcBef>
              <a:spcAft>
                <a:spcPts val="0"/>
              </a:spcAft>
              <a:buNone/>
            </a:pPr>
            <a:r>
              <a:rPr b="1" lang="en" sz="900">
                <a:solidFill>
                  <a:srgbClr val="00FF00"/>
                </a:solidFill>
                <a:latin typeface="Montserrat"/>
                <a:ea typeface="Montserrat"/>
                <a:cs typeface="Montserrat"/>
                <a:sym typeface="Montserrat"/>
              </a:rPr>
              <a:t>Then CLIP for identification</a:t>
            </a:r>
            <a:endParaRPr b="1" sz="900">
              <a:solidFill>
                <a:srgbClr val="00FF00"/>
              </a:solidFill>
              <a:latin typeface="Montserrat"/>
              <a:ea typeface="Montserrat"/>
              <a:cs typeface="Montserrat"/>
              <a:sym typeface="Montserrat"/>
            </a:endParaRPr>
          </a:p>
          <a:p>
            <a:pPr indent="0" lvl="0" marL="0" rtl="0" algn="l">
              <a:spcBef>
                <a:spcPts val="0"/>
              </a:spcBef>
              <a:spcAft>
                <a:spcPts val="0"/>
              </a:spcAft>
              <a:buNone/>
            </a:pPr>
            <a:r>
              <a:t/>
            </a:r>
            <a:endParaRPr b="1" sz="900">
              <a:solidFill>
                <a:srgbClr val="00FF00"/>
              </a:solidFill>
              <a:latin typeface="Montserrat"/>
              <a:ea typeface="Montserrat"/>
              <a:cs typeface="Montserrat"/>
              <a:sym typeface="Montserrat"/>
            </a:endParaRPr>
          </a:p>
          <a:p>
            <a:pPr indent="0" lvl="0" marL="0" rtl="0" algn="l">
              <a:spcBef>
                <a:spcPts val="0"/>
              </a:spcBef>
              <a:spcAft>
                <a:spcPts val="0"/>
              </a:spcAft>
              <a:buNone/>
            </a:pPr>
            <a:r>
              <a:t/>
            </a:r>
            <a:endParaRPr b="1" sz="900">
              <a:solidFill>
                <a:srgbClr val="00FF00"/>
              </a:solidFill>
              <a:latin typeface="Montserrat"/>
              <a:ea typeface="Montserrat"/>
              <a:cs typeface="Montserrat"/>
              <a:sym typeface="Montserrat"/>
            </a:endParaRPr>
          </a:p>
          <a:p>
            <a:pPr indent="0" lvl="0" marL="0" rtl="0" algn="l">
              <a:spcBef>
                <a:spcPts val="0"/>
              </a:spcBef>
              <a:spcAft>
                <a:spcPts val="0"/>
              </a:spcAft>
              <a:buNone/>
            </a:pPr>
            <a:r>
              <a:t/>
            </a:r>
            <a:endParaRPr b="1" sz="900">
              <a:solidFill>
                <a:srgbClr val="00FF00"/>
              </a:solidFill>
              <a:latin typeface="Montserrat"/>
              <a:ea typeface="Montserrat"/>
              <a:cs typeface="Montserrat"/>
              <a:sym typeface="Montserrat"/>
            </a:endParaRPr>
          </a:p>
          <a:p>
            <a:pPr indent="0" lvl="0" marL="0" rtl="0" algn="l">
              <a:spcBef>
                <a:spcPts val="0"/>
              </a:spcBef>
              <a:spcAft>
                <a:spcPts val="0"/>
              </a:spcAft>
              <a:buNone/>
            </a:pPr>
            <a:r>
              <a:t/>
            </a:r>
            <a:endParaRPr b="1" sz="900">
              <a:solidFill>
                <a:srgbClr val="00FF00"/>
              </a:solidFill>
              <a:latin typeface="Montserrat"/>
              <a:ea typeface="Montserrat"/>
              <a:cs typeface="Montserrat"/>
              <a:sym typeface="Montserrat"/>
            </a:endParaRPr>
          </a:p>
          <a:p>
            <a:pPr indent="0" lvl="0" marL="0" rtl="0" algn="l">
              <a:spcBef>
                <a:spcPts val="0"/>
              </a:spcBef>
              <a:spcAft>
                <a:spcPts val="0"/>
              </a:spcAft>
              <a:buNone/>
            </a:pPr>
            <a:r>
              <a:t/>
            </a:r>
            <a:endParaRPr b="1" sz="900">
              <a:solidFill>
                <a:srgbClr val="00FF00"/>
              </a:solidFill>
              <a:latin typeface="Montserrat"/>
              <a:ea typeface="Montserrat"/>
              <a:cs typeface="Montserrat"/>
              <a:sym typeface="Montserrat"/>
            </a:endParaRPr>
          </a:p>
          <a:p>
            <a:pPr indent="0" lvl="0" marL="0" rtl="0" algn="l">
              <a:spcBef>
                <a:spcPts val="0"/>
              </a:spcBef>
              <a:spcAft>
                <a:spcPts val="0"/>
              </a:spcAft>
              <a:buNone/>
            </a:pPr>
            <a:r>
              <a:t/>
            </a:r>
            <a:endParaRPr b="1" sz="900">
              <a:solidFill>
                <a:srgbClr val="00FF00"/>
              </a:solidFill>
              <a:latin typeface="Montserrat"/>
              <a:ea typeface="Montserrat"/>
              <a:cs typeface="Montserrat"/>
              <a:sym typeface="Montserrat"/>
            </a:endParaRPr>
          </a:p>
          <a:p>
            <a:pPr indent="0" lvl="0" marL="0" rtl="0" algn="l">
              <a:spcBef>
                <a:spcPts val="0"/>
              </a:spcBef>
              <a:spcAft>
                <a:spcPts val="0"/>
              </a:spcAft>
              <a:buNone/>
            </a:pPr>
            <a:r>
              <a:rPr b="1" lang="en" sz="900">
                <a:solidFill>
                  <a:srgbClr val="00FF00"/>
                </a:solidFill>
                <a:latin typeface="Montserrat"/>
                <a:ea typeface="Montserrat"/>
                <a:cs typeface="Montserrat"/>
                <a:sym typeface="Montserrat"/>
              </a:rPr>
              <a:t>Rekognition</a:t>
            </a:r>
            <a:r>
              <a:rPr b="1" lang="en" sz="900">
                <a:solidFill>
                  <a:srgbClr val="00FF00"/>
                </a:solidFill>
                <a:latin typeface="Montserrat"/>
                <a:ea typeface="Montserrat"/>
                <a:cs typeface="Montserrat"/>
                <a:sym typeface="Montserrat"/>
              </a:rPr>
              <a:t> on Streetview with zoom: </a:t>
            </a:r>
            <a:endParaRPr b="1" sz="900">
              <a:solidFill>
                <a:srgbClr val="00FF00"/>
              </a:solidFill>
              <a:latin typeface="Montserrat"/>
              <a:ea typeface="Montserrat"/>
              <a:cs typeface="Montserrat"/>
              <a:sym typeface="Montserrat"/>
            </a:endParaRPr>
          </a:p>
          <a:p>
            <a:pPr indent="0" lvl="0" marL="0" rtl="0" algn="l">
              <a:spcBef>
                <a:spcPts val="0"/>
              </a:spcBef>
              <a:spcAft>
                <a:spcPts val="0"/>
              </a:spcAft>
              <a:buNone/>
            </a:pPr>
            <a:r>
              <a:rPr b="1" lang="en" sz="900">
                <a:solidFill>
                  <a:srgbClr val="00FF00"/>
                </a:solidFill>
                <a:latin typeface="Montserrat"/>
                <a:ea typeface="Montserrat"/>
                <a:cs typeface="Montserrat"/>
                <a:sym typeface="Montserrat"/>
              </a:rPr>
              <a:t>Holcim,</a:t>
            </a:r>
            <a:r>
              <a:rPr b="1" lang="en" sz="900">
                <a:solidFill>
                  <a:srgbClr val="00FF00"/>
                </a:solidFill>
                <a:latin typeface="Montserrat"/>
                <a:ea typeface="Montserrat"/>
                <a:cs typeface="Montserrat"/>
                <a:sym typeface="Montserrat"/>
              </a:rPr>
              <a:t> </a:t>
            </a:r>
            <a:r>
              <a:rPr b="1" lang="en" sz="900">
                <a:solidFill>
                  <a:srgbClr val="00FF00"/>
                </a:solidFill>
                <a:latin typeface="Montserrat"/>
                <a:ea typeface="Montserrat"/>
                <a:cs typeface="Montserrat"/>
                <a:sym typeface="Montserrat"/>
              </a:rPr>
              <a:t>98%</a:t>
            </a:r>
            <a:endParaRPr b="1" sz="900">
              <a:solidFill>
                <a:srgbClr val="00FF00"/>
              </a:solidFill>
              <a:latin typeface="Montserrat"/>
              <a:ea typeface="Montserrat"/>
              <a:cs typeface="Montserrat"/>
              <a:sym typeface="Montserrat"/>
            </a:endParaRPr>
          </a:p>
          <a:p>
            <a:pPr indent="0" lvl="0" marL="0" rtl="0" algn="l">
              <a:spcBef>
                <a:spcPts val="0"/>
              </a:spcBef>
              <a:spcAft>
                <a:spcPts val="0"/>
              </a:spcAft>
              <a:buNone/>
            </a:pPr>
            <a:r>
              <a:t/>
            </a:r>
            <a:endParaRPr b="1" sz="900">
              <a:solidFill>
                <a:srgbClr val="00FF00"/>
              </a:solidFill>
              <a:latin typeface="Montserrat"/>
              <a:ea typeface="Montserrat"/>
              <a:cs typeface="Montserrat"/>
              <a:sym typeface="Montserrat"/>
            </a:endParaRPr>
          </a:p>
          <a:p>
            <a:pPr indent="0" lvl="0" marL="0" rtl="0" algn="l">
              <a:spcBef>
                <a:spcPts val="0"/>
              </a:spcBef>
              <a:spcAft>
                <a:spcPts val="0"/>
              </a:spcAft>
              <a:buNone/>
            </a:pPr>
            <a:r>
              <a:rPr b="1" lang="en" sz="900">
                <a:solidFill>
                  <a:srgbClr val="00FF00"/>
                </a:solidFill>
                <a:latin typeface="Montserrat"/>
                <a:ea typeface="Montserrat"/>
                <a:cs typeface="Montserrat"/>
                <a:sym typeface="Montserrat"/>
              </a:rPr>
              <a:t>GEE: </a:t>
            </a:r>
            <a:endParaRPr b="1" sz="900">
              <a:solidFill>
                <a:srgbClr val="00FF00"/>
              </a:solidFill>
              <a:latin typeface="Montserrat"/>
              <a:ea typeface="Montserrat"/>
              <a:cs typeface="Montserrat"/>
              <a:sym typeface="Montserrat"/>
            </a:endParaRPr>
          </a:p>
          <a:p>
            <a:pPr indent="0" lvl="0" marL="0" rtl="0" algn="l">
              <a:spcBef>
                <a:spcPts val="0"/>
              </a:spcBef>
              <a:spcAft>
                <a:spcPts val="0"/>
              </a:spcAft>
              <a:buNone/>
            </a:pPr>
            <a:r>
              <a:rPr b="1" i="1" lang="en" sz="900">
                <a:solidFill>
                  <a:srgbClr val="00FF00"/>
                </a:solidFill>
                <a:latin typeface="Montserrat"/>
                <a:ea typeface="Montserrat"/>
                <a:cs typeface="Montserrat"/>
                <a:sym typeface="Montserrat"/>
              </a:rPr>
              <a:t>Talstrasse 13, 5103 Möriken-Wildegg, Switzerland</a:t>
            </a:r>
            <a:endParaRPr b="1" i="1" sz="900">
              <a:solidFill>
                <a:srgbClr val="00FF00"/>
              </a:solidFill>
              <a:latin typeface="Montserrat"/>
              <a:ea typeface="Montserrat"/>
              <a:cs typeface="Montserrat"/>
              <a:sym typeface="Montserrat"/>
            </a:endParaRPr>
          </a:p>
          <a:p>
            <a:pPr indent="0" lvl="0" marL="0" rtl="0" algn="l">
              <a:spcBef>
                <a:spcPts val="0"/>
              </a:spcBef>
              <a:spcAft>
                <a:spcPts val="0"/>
              </a:spcAft>
              <a:buNone/>
            </a:pPr>
            <a:r>
              <a:t/>
            </a:r>
            <a:endParaRPr b="1" sz="900">
              <a:solidFill>
                <a:srgbClr val="00FF00"/>
              </a:solidFill>
              <a:latin typeface="Montserrat"/>
              <a:ea typeface="Montserrat"/>
              <a:cs typeface="Montserrat"/>
              <a:sym typeface="Montserrat"/>
            </a:endParaRPr>
          </a:p>
          <a:p>
            <a:pPr indent="0" lvl="0" marL="0" rtl="0" algn="l">
              <a:spcBef>
                <a:spcPts val="0"/>
              </a:spcBef>
              <a:spcAft>
                <a:spcPts val="0"/>
              </a:spcAft>
              <a:buNone/>
            </a:pPr>
            <a:r>
              <a:rPr b="1" lang="en" sz="900">
                <a:solidFill>
                  <a:srgbClr val="00FF00"/>
                </a:solidFill>
                <a:latin typeface="Montserrat"/>
                <a:ea typeface="Montserrat"/>
                <a:cs typeface="Montserrat"/>
                <a:sym typeface="Montserrat"/>
              </a:rPr>
              <a:t>Address-norm: </a:t>
            </a:r>
            <a:endParaRPr b="1" sz="900">
              <a:solidFill>
                <a:srgbClr val="00FF00"/>
              </a:solidFill>
              <a:latin typeface="Montserrat"/>
              <a:ea typeface="Montserrat"/>
              <a:cs typeface="Montserrat"/>
              <a:sym typeface="Montserrat"/>
            </a:endParaRPr>
          </a:p>
          <a:p>
            <a:pPr indent="0" lvl="0" marL="0" rtl="0" algn="l">
              <a:spcBef>
                <a:spcPts val="0"/>
              </a:spcBef>
              <a:spcAft>
                <a:spcPts val="0"/>
              </a:spcAft>
              <a:buNone/>
            </a:pPr>
            <a:r>
              <a:rPr b="1" i="1" lang="en" sz="900">
                <a:solidFill>
                  <a:srgbClr val="00FF00"/>
                </a:solidFill>
                <a:latin typeface="Montserrat"/>
                <a:ea typeface="Montserrat"/>
                <a:cs typeface="Montserrat"/>
                <a:sym typeface="Montserrat"/>
              </a:rPr>
              <a:t>Talstr. 13, 5103 Möriken-Wildegg, Switzerland</a:t>
            </a:r>
            <a:endParaRPr b="1" i="1" sz="900">
              <a:solidFill>
                <a:srgbClr val="00FF00"/>
              </a:solidFill>
              <a:latin typeface="Montserrat"/>
              <a:ea typeface="Montserrat"/>
              <a:cs typeface="Montserrat"/>
              <a:sym typeface="Montserrat"/>
            </a:endParaRPr>
          </a:p>
        </p:txBody>
      </p:sp>
      <p:cxnSp>
        <p:nvCxnSpPr>
          <p:cNvPr id="381" name="Google Shape;381;p56"/>
          <p:cNvCxnSpPr/>
          <p:nvPr/>
        </p:nvCxnSpPr>
        <p:spPr>
          <a:xfrm>
            <a:off x="4645000" y="1314275"/>
            <a:ext cx="321600" cy="532200"/>
          </a:xfrm>
          <a:prstGeom prst="straightConnector1">
            <a:avLst/>
          </a:prstGeom>
          <a:noFill/>
          <a:ln cap="flat" cmpd="sng" w="38100">
            <a:solidFill>
              <a:srgbClr val="00FF00"/>
            </a:solidFill>
            <a:prstDash val="solid"/>
            <a:round/>
            <a:headEnd len="med" w="med" type="none"/>
            <a:tailEnd len="med" w="med" type="none"/>
          </a:ln>
        </p:spPr>
      </p:cxnSp>
      <p:cxnSp>
        <p:nvCxnSpPr>
          <p:cNvPr id="382" name="Google Shape;382;p56"/>
          <p:cNvCxnSpPr/>
          <p:nvPr/>
        </p:nvCxnSpPr>
        <p:spPr>
          <a:xfrm>
            <a:off x="4740800" y="1314275"/>
            <a:ext cx="321600" cy="532200"/>
          </a:xfrm>
          <a:prstGeom prst="straightConnector1">
            <a:avLst/>
          </a:prstGeom>
          <a:noFill/>
          <a:ln cap="flat" cmpd="sng" w="38100">
            <a:solidFill>
              <a:srgbClr val="00FF00"/>
            </a:solidFill>
            <a:prstDash val="solid"/>
            <a:round/>
            <a:headEnd len="med" w="med" type="none"/>
            <a:tailEnd len="med" w="med" type="none"/>
          </a:ln>
        </p:spPr>
      </p:cxnSp>
      <p:cxnSp>
        <p:nvCxnSpPr>
          <p:cNvPr id="383" name="Google Shape;383;p56"/>
          <p:cNvCxnSpPr/>
          <p:nvPr/>
        </p:nvCxnSpPr>
        <p:spPr>
          <a:xfrm flipH="1" rot="10800000">
            <a:off x="4966600" y="1846475"/>
            <a:ext cx="85500" cy="6600"/>
          </a:xfrm>
          <a:prstGeom prst="straightConnector1">
            <a:avLst/>
          </a:prstGeom>
          <a:noFill/>
          <a:ln cap="flat" cmpd="sng" w="38100">
            <a:solidFill>
              <a:srgbClr val="00FF00"/>
            </a:solidFill>
            <a:prstDash val="solid"/>
            <a:round/>
            <a:headEnd len="med" w="med" type="none"/>
            <a:tailEnd len="med" w="med" type="none"/>
          </a:ln>
        </p:spPr>
      </p:cxnSp>
      <p:sp>
        <p:nvSpPr>
          <p:cNvPr id="384" name="Google Shape;384;p56"/>
          <p:cNvSpPr txBox="1"/>
          <p:nvPr/>
        </p:nvSpPr>
        <p:spPr>
          <a:xfrm>
            <a:off x="5052100" y="1343375"/>
            <a:ext cx="1716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00FF00"/>
                </a:solidFill>
                <a:latin typeface="Montserrat"/>
                <a:ea typeface="Montserrat"/>
                <a:cs typeface="Montserrat"/>
                <a:sym typeface="Montserrat"/>
              </a:rPr>
              <a:t>Conveyor Belt</a:t>
            </a:r>
            <a:r>
              <a:rPr b="1" lang="en" sz="900">
                <a:solidFill>
                  <a:srgbClr val="00FF00"/>
                </a:solidFill>
                <a:latin typeface="Montserrat"/>
                <a:ea typeface="Montserrat"/>
                <a:cs typeface="Montserrat"/>
                <a:sym typeface="Montserrat"/>
              </a:rPr>
              <a:t>, 65%</a:t>
            </a:r>
            <a:endParaRPr b="1" sz="900">
              <a:solidFill>
                <a:srgbClr val="00FF00"/>
              </a:solidFill>
              <a:latin typeface="Montserrat"/>
              <a:ea typeface="Montserrat"/>
              <a:cs typeface="Montserrat"/>
              <a:sym typeface="Montserrat"/>
            </a:endParaRPr>
          </a:p>
        </p:txBody>
      </p:sp>
      <p:cxnSp>
        <p:nvCxnSpPr>
          <p:cNvPr id="385" name="Google Shape;385;p56"/>
          <p:cNvCxnSpPr/>
          <p:nvPr/>
        </p:nvCxnSpPr>
        <p:spPr>
          <a:xfrm flipH="1" rot="10800000">
            <a:off x="6318000" y="3806350"/>
            <a:ext cx="1146000" cy="7200"/>
          </a:xfrm>
          <a:prstGeom prst="straightConnector1">
            <a:avLst/>
          </a:prstGeom>
          <a:noFill/>
          <a:ln cap="flat" cmpd="sng" w="19050">
            <a:solidFill>
              <a:schemeClr val="dk2"/>
            </a:solidFill>
            <a:prstDash val="solid"/>
            <a:round/>
            <a:headEnd len="med" w="med" type="triangl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9"/>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77" name="Google Shape;177;p39"/>
          <p:cNvSpPr txBox="1"/>
          <p:nvPr>
            <p:ph idx="1" type="body"/>
          </p:nvPr>
        </p:nvSpPr>
        <p:spPr>
          <a:xfrm>
            <a:off x="938500" y="1238450"/>
            <a:ext cx="7172100" cy="35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50"/>
          </a:p>
          <a:p>
            <a:pPr indent="-314325" lvl="0" marL="457200" rtl="0" algn="l">
              <a:spcBef>
                <a:spcPts val="0"/>
              </a:spcBef>
              <a:spcAft>
                <a:spcPts val="0"/>
              </a:spcAft>
              <a:buClr>
                <a:schemeClr val="accent1"/>
              </a:buClr>
              <a:buSzPts val="1350"/>
              <a:buFont typeface="Montserrat ExtraBold"/>
              <a:buAutoNum type="arabicPeriod"/>
            </a:pPr>
            <a:r>
              <a:rPr b="1" lang="en" sz="1350"/>
              <a:t>Overview</a:t>
            </a:r>
            <a:endParaRPr b="1" sz="1350"/>
          </a:p>
          <a:p>
            <a:pPr indent="-307975" lvl="1" marL="914400" rtl="0" algn="l">
              <a:spcBef>
                <a:spcPts val="0"/>
              </a:spcBef>
              <a:spcAft>
                <a:spcPts val="0"/>
              </a:spcAft>
              <a:buClr>
                <a:schemeClr val="lt1"/>
              </a:buClr>
              <a:buSzPts val="1250"/>
              <a:buFont typeface="Muli"/>
              <a:buChar char="○"/>
            </a:pPr>
            <a:r>
              <a:rPr i="1" lang="en" sz="1250">
                <a:highlight>
                  <a:schemeClr val="dk1"/>
                </a:highlight>
              </a:rPr>
              <a:t>Outlook Sprint 2</a:t>
            </a:r>
            <a:endParaRPr i="1" sz="1250">
              <a:highlight>
                <a:schemeClr val="dk1"/>
              </a:highlight>
            </a:endParaRPr>
          </a:p>
          <a:p>
            <a:pPr indent="-307975" lvl="1" marL="914400" rtl="0" algn="l">
              <a:spcBef>
                <a:spcPts val="0"/>
              </a:spcBef>
              <a:spcAft>
                <a:spcPts val="0"/>
              </a:spcAft>
              <a:buClr>
                <a:schemeClr val="lt1"/>
              </a:buClr>
              <a:buSzPts val="1250"/>
              <a:buFont typeface="Muli"/>
              <a:buChar char="○"/>
            </a:pPr>
            <a:r>
              <a:rPr i="1" lang="en" sz="1250">
                <a:highlight>
                  <a:schemeClr val="dk1"/>
                </a:highlight>
              </a:rPr>
              <a:t>Problem characterisation</a:t>
            </a:r>
            <a:endParaRPr i="1" sz="1250">
              <a:highlight>
                <a:schemeClr val="dk1"/>
              </a:highlight>
            </a:endParaRPr>
          </a:p>
          <a:p>
            <a:pPr indent="-314325" lvl="0" marL="457200" rtl="0" algn="l">
              <a:spcBef>
                <a:spcPts val="0"/>
              </a:spcBef>
              <a:spcAft>
                <a:spcPts val="0"/>
              </a:spcAft>
              <a:buClr>
                <a:schemeClr val="accent1"/>
              </a:buClr>
              <a:buSzPts val="1350"/>
              <a:buFont typeface="Montserrat ExtraBold"/>
              <a:buAutoNum type="arabicPeriod"/>
            </a:pPr>
            <a:r>
              <a:rPr b="1" lang="en" sz="1350"/>
              <a:t>Method selection</a:t>
            </a:r>
            <a:endParaRPr b="1" sz="1350"/>
          </a:p>
          <a:p>
            <a:pPr indent="-307975" lvl="1" marL="914400" rtl="0" algn="l">
              <a:spcBef>
                <a:spcPts val="0"/>
              </a:spcBef>
              <a:spcAft>
                <a:spcPts val="0"/>
              </a:spcAft>
              <a:buClr>
                <a:schemeClr val="lt1"/>
              </a:buClr>
              <a:buSzPts val="1250"/>
              <a:buFont typeface="Muli"/>
              <a:buChar char="○"/>
            </a:pPr>
            <a:r>
              <a:rPr i="1" lang="en" sz="1250"/>
              <a:t>Description of options</a:t>
            </a:r>
            <a:endParaRPr i="1" sz="1250"/>
          </a:p>
          <a:p>
            <a:pPr indent="-307975" lvl="1" marL="914400" rtl="0" algn="l">
              <a:spcBef>
                <a:spcPts val="0"/>
              </a:spcBef>
              <a:spcAft>
                <a:spcPts val="0"/>
              </a:spcAft>
              <a:buClr>
                <a:schemeClr val="lt1"/>
              </a:buClr>
              <a:buSzPts val="1250"/>
              <a:buFont typeface="Muli"/>
              <a:buChar char="○"/>
            </a:pPr>
            <a:r>
              <a:rPr i="1" lang="en" sz="1250"/>
              <a:t>Hybrid implementation of methods</a:t>
            </a:r>
            <a:endParaRPr i="1" sz="1250"/>
          </a:p>
          <a:p>
            <a:pPr indent="-314325" lvl="0" marL="457200" rtl="0" algn="l">
              <a:spcBef>
                <a:spcPts val="0"/>
              </a:spcBef>
              <a:spcAft>
                <a:spcPts val="0"/>
              </a:spcAft>
              <a:buClr>
                <a:schemeClr val="accent1"/>
              </a:buClr>
              <a:buSzPts val="1350"/>
              <a:buFont typeface="Montserrat ExtraBold"/>
              <a:buAutoNum type="arabicPeriod"/>
            </a:pPr>
            <a:r>
              <a:rPr b="1" lang="en" sz="1350"/>
              <a:t>Our ways to go and evaluation for solutions</a:t>
            </a:r>
            <a:endParaRPr b="1" sz="1350"/>
          </a:p>
          <a:p>
            <a:pPr indent="-307975" lvl="1" marL="914400" rtl="0" algn="l">
              <a:spcBef>
                <a:spcPts val="0"/>
              </a:spcBef>
              <a:spcAft>
                <a:spcPts val="0"/>
              </a:spcAft>
              <a:buClr>
                <a:schemeClr val="lt1"/>
              </a:buClr>
              <a:buSzPts val="1250"/>
              <a:buFont typeface="Muli"/>
              <a:buChar char="○"/>
            </a:pPr>
            <a:r>
              <a:rPr i="1" lang="en" sz="1250">
                <a:highlight>
                  <a:schemeClr val="dk1"/>
                </a:highlight>
              </a:rPr>
              <a:t>Internal validity &amp; Completeness, External validity, Limitations </a:t>
            </a:r>
            <a:endParaRPr b="1" sz="1350"/>
          </a:p>
          <a:p>
            <a:pPr indent="-314325" lvl="0" marL="457200" rtl="0" algn="l">
              <a:spcBef>
                <a:spcPts val="0"/>
              </a:spcBef>
              <a:spcAft>
                <a:spcPts val="0"/>
              </a:spcAft>
              <a:buClr>
                <a:schemeClr val="accent1"/>
              </a:buClr>
              <a:buSzPts val="1350"/>
              <a:buFont typeface="Montserrat ExtraBold"/>
              <a:buAutoNum type="arabicPeriod"/>
            </a:pPr>
            <a:r>
              <a:rPr b="1" lang="en" sz="1350"/>
              <a:t>Proof of concept</a:t>
            </a:r>
            <a:endParaRPr b="1" sz="1350"/>
          </a:p>
          <a:p>
            <a:pPr indent="-307975" lvl="1" marL="914400" rtl="0" algn="l">
              <a:spcBef>
                <a:spcPts val="0"/>
              </a:spcBef>
              <a:spcAft>
                <a:spcPts val="0"/>
              </a:spcAft>
              <a:buClr>
                <a:schemeClr val="lt1"/>
              </a:buClr>
              <a:buSzPts val="1250"/>
              <a:buFont typeface="Muli"/>
              <a:buChar char="○"/>
            </a:pPr>
            <a:r>
              <a:rPr i="1" lang="en" sz="1250"/>
              <a:t>Solution: Cement Industry</a:t>
            </a:r>
            <a:endParaRPr i="1" sz="1250"/>
          </a:p>
          <a:p>
            <a:pPr indent="-307975" lvl="1" marL="914400" rtl="0" algn="l">
              <a:spcBef>
                <a:spcPts val="0"/>
              </a:spcBef>
              <a:spcAft>
                <a:spcPts val="0"/>
              </a:spcAft>
              <a:buClr>
                <a:schemeClr val="lt1"/>
              </a:buClr>
              <a:buSzPts val="1250"/>
              <a:buFont typeface="Muli"/>
              <a:buChar char="○"/>
            </a:pPr>
            <a:r>
              <a:rPr i="1" lang="en" sz="1250"/>
              <a:t>App</a:t>
            </a:r>
            <a:endParaRPr i="1" sz="1250">
              <a:highlight>
                <a:schemeClr val="dk1"/>
              </a:highlight>
            </a:endParaRPr>
          </a:p>
          <a:p>
            <a:pPr indent="-314325" lvl="0" marL="457200" rtl="0" algn="l">
              <a:spcBef>
                <a:spcPts val="0"/>
              </a:spcBef>
              <a:spcAft>
                <a:spcPts val="0"/>
              </a:spcAft>
              <a:buClr>
                <a:schemeClr val="lt2"/>
              </a:buClr>
              <a:buSzPts val="1350"/>
              <a:buFont typeface="Montserrat ExtraBold"/>
              <a:buAutoNum type="arabicPeriod"/>
            </a:pPr>
            <a:r>
              <a:rPr b="1" lang="en" sz="1350"/>
              <a:t>Added Value for Swiss Re</a:t>
            </a:r>
            <a:endParaRPr b="1" sz="1350"/>
          </a:p>
          <a:p>
            <a:pPr indent="-307975" lvl="1" marL="914400" rtl="0" algn="l">
              <a:spcBef>
                <a:spcPts val="0"/>
              </a:spcBef>
              <a:spcAft>
                <a:spcPts val="0"/>
              </a:spcAft>
              <a:buClr>
                <a:schemeClr val="lt1"/>
              </a:buClr>
              <a:buSzPts val="1250"/>
              <a:buFont typeface="Muli"/>
              <a:buChar char="○"/>
            </a:pPr>
            <a:r>
              <a:rPr i="1" lang="en" sz="1250"/>
              <a:t>Added value of the solution</a:t>
            </a:r>
            <a:endParaRPr i="1" sz="1350"/>
          </a:p>
          <a:p>
            <a:pPr indent="-307975" lvl="1" marL="914400" rtl="0" algn="l">
              <a:spcBef>
                <a:spcPts val="0"/>
              </a:spcBef>
              <a:spcAft>
                <a:spcPts val="0"/>
              </a:spcAft>
              <a:buClr>
                <a:schemeClr val="lt1"/>
              </a:buClr>
              <a:buSzPts val="1250"/>
              <a:buFont typeface="Muli"/>
              <a:buChar char="○"/>
            </a:pPr>
            <a:r>
              <a:rPr i="1" lang="en" sz="1250"/>
              <a:t>Outlook</a:t>
            </a:r>
            <a:endParaRPr i="1"/>
          </a:p>
          <a:p>
            <a:pPr indent="-301625" lvl="1" marL="914400" rtl="0" algn="l">
              <a:spcBef>
                <a:spcPts val="0"/>
              </a:spcBef>
              <a:spcAft>
                <a:spcPts val="0"/>
              </a:spcAft>
              <a:buClr>
                <a:srgbClr val="000000"/>
              </a:buClr>
              <a:buSzPts val="1150"/>
              <a:buFont typeface="Muli"/>
              <a:buChar char="○"/>
            </a:pPr>
            <a:r>
              <a:t/>
            </a:r>
            <a:endParaRPr i="1"/>
          </a:p>
          <a:p>
            <a:pPr indent="-301625" lvl="1" marL="914400" rtl="0" algn="l">
              <a:spcBef>
                <a:spcPts val="0"/>
              </a:spcBef>
              <a:spcAft>
                <a:spcPts val="0"/>
              </a:spcAft>
              <a:buClr>
                <a:srgbClr val="000000"/>
              </a:buClr>
              <a:buSzPts val="1150"/>
              <a:buFont typeface="Muli"/>
              <a:buChar char="○"/>
            </a:pPr>
            <a:r>
              <a:t/>
            </a:r>
            <a:endParaRPr i="1"/>
          </a:p>
          <a:p>
            <a:pPr indent="0" lvl="0" marL="0" rtl="0" algn="l">
              <a:spcBef>
                <a:spcPts val="0"/>
              </a:spcBef>
              <a:spcAft>
                <a:spcPts val="0"/>
              </a:spcAft>
              <a:buNone/>
            </a:pPr>
            <a:r>
              <a:t/>
            </a:r>
            <a:endParaRPr i="1"/>
          </a:p>
        </p:txBody>
      </p:sp>
      <p:cxnSp>
        <p:nvCxnSpPr>
          <p:cNvPr id="178" name="Google Shape;178;p3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7"/>
          <p:cNvSpPr txBox="1"/>
          <p:nvPr>
            <p:ph type="title"/>
          </p:nvPr>
        </p:nvSpPr>
        <p:spPr>
          <a:xfrm>
            <a:off x="938500" y="445025"/>
            <a:ext cx="5528100" cy="94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NOTEBOOKS &amp; VIDEO GOOGLE</a:t>
            </a:r>
            <a:endParaRPr/>
          </a:p>
        </p:txBody>
      </p:sp>
      <p:sp>
        <p:nvSpPr>
          <p:cNvPr id="391" name="Google Shape;391;p57"/>
          <p:cNvSpPr txBox="1"/>
          <p:nvPr/>
        </p:nvSpPr>
        <p:spPr>
          <a:xfrm>
            <a:off x="1758025" y="1677675"/>
            <a:ext cx="5897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400">
                <a:solidFill>
                  <a:schemeClr val="lt2"/>
                </a:solidFill>
                <a:latin typeface="Montserrat"/>
                <a:ea typeface="Montserrat"/>
                <a:cs typeface="Montserrat"/>
                <a:sym typeface="Montserrat"/>
              </a:rPr>
              <a:t>DEMO</a:t>
            </a:r>
            <a:endParaRPr sz="3400">
              <a:solidFill>
                <a:schemeClr val="lt2"/>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8"/>
          <p:cNvSpPr txBox="1"/>
          <p:nvPr>
            <p:ph type="title"/>
          </p:nvPr>
        </p:nvSpPr>
        <p:spPr>
          <a:xfrm>
            <a:off x="386100" y="28565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Normalization App</a:t>
            </a:r>
            <a:endParaRPr/>
          </a:p>
        </p:txBody>
      </p:sp>
      <p:sp>
        <p:nvSpPr>
          <p:cNvPr id="397" name="Google Shape;397;p58"/>
          <p:cNvSpPr txBox="1"/>
          <p:nvPr>
            <p:ph idx="1" type="body"/>
          </p:nvPr>
        </p:nvSpPr>
        <p:spPr>
          <a:xfrm>
            <a:off x="289775" y="1191300"/>
            <a:ext cx="4520400" cy="3166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Google Plus Codes offers standardization/normalisation f</a:t>
            </a:r>
            <a:r>
              <a:rPr lang="en" sz="1500"/>
              <a:t>rom coordinates </a:t>
            </a:r>
            <a:endParaRPr sz="1500"/>
          </a:p>
          <a:p>
            <a:pPr indent="-323850" lvl="0" marL="457200" rtl="0" algn="l">
              <a:spcBef>
                <a:spcPts val="0"/>
              </a:spcBef>
              <a:spcAft>
                <a:spcPts val="0"/>
              </a:spcAft>
              <a:buSzPts val="1500"/>
              <a:buChar char="●"/>
            </a:pPr>
            <a:r>
              <a:rPr lang="en" sz="1500"/>
              <a:t>We built a </a:t>
            </a:r>
            <a:r>
              <a:rPr lang="en" sz="1500"/>
              <a:t>web app</a:t>
            </a:r>
            <a:r>
              <a:rPr lang="en" sz="1500"/>
              <a:t> to solve the secondary problem of address matching </a:t>
            </a:r>
            <a:endParaRPr sz="1500"/>
          </a:p>
          <a:p>
            <a:pPr indent="-323850" lvl="0" marL="457200" rtl="0" algn="l">
              <a:spcBef>
                <a:spcPts val="0"/>
              </a:spcBef>
              <a:spcAft>
                <a:spcPts val="0"/>
              </a:spcAft>
              <a:buSzPts val="1500"/>
              <a:buChar char="●"/>
            </a:pPr>
            <a:r>
              <a:rPr lang="en" sz="1500"/>
              <a:t>It uses concepts of fuzzy logic address matching and the Levenshtein as distance metric for normalization.</a:t>
            </a:r>
            <a:endParaRPr sz="1500"/>
          </a:p>
          <a:p>
            <a:pPr indent="-323850" lvl="0" marL="457200" rtl="0" algn="l">
              <a:spcBef>
                <a:spcPts val="0"/>
              </a:spcBef>
              <a:spcAft>
                <a:spcPts val="0"/>
              </a:spcAft>
              <a:buSzPts val="1500"/>
              <a:buChar char="●"/>
            </a:pPr>
            <a:r>
              <a:rPr lang="en" sz="1500"/>
              <a:t>This can be used as a stand-alone app and is also used in our search API to match the final addresses to the correct location together with 1000 star Python library for address cleaning.</a:t>
            </a:r>
            <a:endParaRPr/>
          </a:p>
          <a:p>
            <a:pPr indent="0" lvl="0" marL="0" rtl="0" algn="l">
              <a:spcBef>
                <a:spcPts val="1600"/>
              </a:spcBef>
              <a:spcAft>
                <a:spcPts val="1600"/>
              </a:spcAft>
              <a:buNone/>
            </a:pPr>
            <a:r>
              <a:rPr lang="en" sz="1100"/>
              <a:t>Link to App: https://fuzzy-address.herokuapp.com/</a:t>
            </a:r>
            <a:endParaRPr sz="1100"/>
          </a:p>
        </p:txBody>
      </p:sp>
      <p:pic>
        <p:nvPicPr>
          <p:cNvPr id="398" name="Google Shape;398;p58"/>
          <p:cNvPicPr preferRelativeResize="0"/>
          <p:nvPr/>
        </p:nvPicPr>
        <p:blipFill>
          <a:blip r:embed="rId3">
            <a:alphaModFix/>
          </a:blip>
          <a:stretch>
            <a:fillRect/>
          </a:stretch>
        </p:blipFill>
        <p:spPr>
          <a:xfrm>
            <a:off x="5324600" y="988575"/>
            <a:ext cx="3651424" cy="3572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9"/>
          <p:cNvSpPr txBox="1"/>
          <p:nvPr>
            <p:ph type="title"/>
          </p:nvPr>
        </p:nvSpPr>
        <p:spPr>
          <a:xfrm>
            <a:off x="3762675" y="3177750"/>
            <a:ext cx="3978000" cy="120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ADDED VALUE FOR SWISS RE</a:t>
            </a:r>
            <a:endParaRPr/>
          </a:p>
        </p:txBody>
      </p:sp>
      <p:sp>
        <p:nvSpPr>
          <p:cNvPr id="404" name="Google Shape;404;p59"/>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cxnSp>
        <p:nvCxnSpPr>
          <p:cNvPr id="405" name="Google Shape;405;p59"/>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0"/>
          <p:cNvSpPr txBox="1"/>
          <p:nvPr>
            <p:ph type="title"/>
          </p:nvPr>
        </p:nvSpPr>
        <p:spPr>
          <a:xfrm>
            <a:off x="760650" y="455075"/>
            <a:ext cx="8068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Added value of our solution (Hybrid of methods)</a:t>
            </a:r>
            <a:r>
              <a:rPr lang="en"/>
              <a:t> </a:t>
            </a:r>
            <a:endParaRPr/>
          </a:p>
        </p:txBody>
      </p:sp>
      <p:sp>
        <p:nvSpPr>
          <p:cNvPr id="411" name="Google Shape;411;p60"/>
          <p:cNvSpPr txBox="1"/>
          <p:nvPr>
            <p:ph idx="1" type="body"/>
          </p:nvPr>
        </p:nvSpPr>
        <p:spPr>
          <a:xfrm>
            <a:off x="1112675" y="1937125"/>
            <a:ext cx="3258900" cy="2477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Very complete, global </a:t>
            </a:r>
            <a:endParaRPr/>
          </a:p>
          <a:p>
            <a:pPr indent="-317500" lvl="0" marL="457200" rtl="0" algn="l">
              <a:spcBef>
                <a:spcPts val="1000"/>
              </a:spcBef>
              <a:spcAft>
                <a:spcPts val="0"/>
              </a:spcAft>
              <a:buSzPts val="1400"/>
              <a:buChar char="●"/>
            </a:pPr>
            <a:r>
              <a:rPr lang="en"/>
              <a:t>Fast, readily available</a:t>
            </a:r>
            <a:endParaRPr/>
          </a:p>
          <a:p>
            <a:pPr indent="-317500" lvl="0" marL="457200" rtl="0" algn="l">
              <a:spcBef>
                <a:spcPts val="1000"/>
              </a:spcBef>
              <a:spcAft>
                <a:spcPts val="0"/>
              </a:spcAft>
              <a:buSzPts val="1400"/>
              <a:buChar char="●"/>
            </a:pPr>
            <a:r>
              <a:rPr lang="en"/>
              <a:t>Not expensive</a:t>
            </a:r>
            <a:endParaRPr/>
          </a:p>
          <a:p>
            <a:pPr indent="-317500" lvl="0" marL="457200" rtl="0" algn="l">
              <a:spcBef>
                <a:spcPts val="1000"/>
              </a:spcBef>
              <a:spcAft>
                <a:spcPts val="0"/>
              </a:spcAft>
              <a:buSzPts val="1400"/>
              <a:buChar char="●"/>
            </a:pPr>
            <a:r>
              <a:rPr lang="en"/>
              <a:t>Automatic update alerts</a:t>
            </a:r>
            <a:endParaRPr/>
          </a:p>
          <a:p>
            <a:pPr indent="-317500" lvl="0" marL="457200" rtl="0" algn="l">
              <a:spcBef>
                <a:spcPts val="1000"/>
              </a:spcBef>
              <a:spcAft>
                <a:spcPts val="0"/>
              </a:spcAft>
              <a:buSzPts val="1400"/>
              <a:buChar char="●"/>
            </a:pPr>
            <a:r>
              <a:rPr lang="en"/>
              <a:t>Fraud prevention</a:t>
            </a:r>
            <a:endParaRPr/>
          </a:p>
          <a:p>
            <a:pPr indent="-317500" lvl="0" marL="457200" rtl="0" algn="l">
              <a:spcBef>
                <a:spcPts val="1000"/>
              </a:spcBef>
              <a:spcAft>
                <a:spcPts val="1000"/>
              </a:spcAft>
              <a:buSzPts val="1400"/>
              <a:buChar char="●"/>
            </a:pPr>
            <a:r>
              <a:rPr lang="en"/>
              <a:t>Better risk assessment</a:t>
            </a:r>
            <a:endParaRPr/>
          </a:p>
        </p:txBody>
      </p:sp>
      <p:sp>
        <p:nvSpPr>
          <p:cNvPr id="412" name="Google Shape;412;p60"/>
          <p:cNvSpPr txBox="1"/>
          <p:nvPr>
            <p:ph idx="2" type="body"/>
          </p:nvPr>
        </p:nvSpPr>
        <p:spPr>
          <a:xfrm>
            <a:off x="4666775" y="1901750"/>
            <a:ext cx="4162800" cy="2810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a:t>
            </a:r>
            <a:r>
              <a:rPr lang="en"/>
              <a:t>omplement the missing entries globally</a:t>
            </a:r>
            <a:endParaRPr/>
          </a:p>
          <a:p>
            <a:pPr indent="-317500" lvl="0" marL="457200" rtl="0" algn="l">
              <a:spcBef>
                <a:spcPts val="1000"/>
              </a:spcBef>
              <a:spcAft>
                <a:spcPts val="0"/>
              </a:spcAft>
              <a:buSzPts val="1400"/>
              <a:buChar char="●"/>
            </a:pPr>
            <a:r>
              <a:rPr lang="en"/>
              <a:t>Images updated daily</a:t>
            </a:r>
            <a:endParaRPr/>
          </a:p>
          <a:p>
            <a:pPr indent="-317500" lvl="0" marL="457200" rtl="0" algn="l">
              <a:spcBef>
                <a:spcPts val="1000"/>
              </a:spcBef>
              <a:spcAft>
                <a:spcPts val="0"/>
              </a:spcAft>
              <a:buSzPts val="1400"/>
              <a:buChar char="●"/>
            </a:pPr>
            <a:r>
              <a:rPr lang="en"/>
              <a:t>Independent analysis for further fraud prevention</a:t>
            </a:r>
            <a:endParaRPr/>
          </a:p>
          <a:p>
            <a:pPr indent="-317500" lvl="0" marL="457200" rtl="0" algn="l">
              <a:spcBef>
                <a:spcPts val="1000"/>
              </a:spcBef>
              <a:spcAft>
                <a:spcPts val="0"/>
              </a:spcAft>
              <a:buSzPts val="1400"/>
              <a:buChar char="●"/>
            </a:pPr>
            <a:r>
              <a:rPr lang="en"/>
              <a:t>Unmatched risk assessment</a:t>
            </a:r>
            <a:endParaRPr/>
          </a:p>
          <a:p>
            <a:pPr indent="-317500" lvl="0" marL="457200" rtl="0" algn="l">
              <a:spcBef>
                <a:spcPts val="1000"/>
              </a:spcBef>
              <a:spcAft>
                <a:spcPts val="0"/>
              </a:spcAft>
              <a:buSzPts val="1400"/>
              <a:buChar char="●"/>
            </a:pPr>
            <a:r>
              <a:rPr lang="en"/>
              <a:t>Automatic text extraction for Image or text documents across the company</a:t>
            </a:r>
            <a:endParaRPr/>
          </a:p>
          <a:p>
            <a:pPr indent="0" lvl="0" marL="457200" rtl="0" algn="l">
              <a:spcBef>
                <a:spcPts val="1000"/>
              </a:spcBef>
              <a:spcAft>
                <a:spcPts val="1000"/>
              </a:spcAft>
              <a:buNone/>
            </a:pPr>
            <a:r>
              <a:t/>
            </a:r>
            <a:endParaRPr/>
          </a:p>
        </p:txBody>
      </p:sp>
      <p:sp>
        <p:nvSpPr>
          <p:cNvPr id="413" name="Google Shape;413;p60"/>
          <p:cNvSpPr txBox="1"/>
          <p:nvPr>
            <p:ph idx="3" type="title"/>
          </p:nvPr>
        </p:nvSpPr>
        <p:spPr>
          <a:xfrm>
            <a:off x="1206424" y="1353350"/>
            <a:ext cx="32589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NLP Ontology</a:t>
            </a:r>
            <a:endParaRPr/>
          </a:p>
        </p:txBody>
      </p:sp>
      <p:sp>
        <p:nvSpPr>
          <p:cNvPr id="414" name="Google Shape;414;p60"/>
          <p:cNvSpPr txBox="1"/>
          <p:nvPr>
            <p:ph idx="4" type="title"/>
          </p:nvPr>
        </p:nvSpPr>
        <p:spPr>
          <a:xfrm>
            <a:off x="4740425" y="1353350"/>
            <a:ext cx="42006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Computer Vision Extension</a:t>
            </a:r>
            <a:endParaRPr/>
          </a:p>
        </p:txBody>
      </p:sp>
      <p:cxnSp>
        <p:nvCxnSpPr>
          <p:cNvPr id="415" name="Google Shape;415;p6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1"/>
          <p:cNvSpPr txBox="1"/>
          <p:nvPr>
            <p:ph idx="1" type="body"/>
          </p:nvPr>
        </p:nvSpPr>
        <p:spPr>
          <a:xfrm>
            <a:off x="210025" y="1171125"/>
            <a:ext cx="6172200" cy="3761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SWITCH Transformer 2021 and WuDAO 2.0 for China 2021, </a:t>
            </a:r>
            <a:endParaRPr/>
          </a:p>
          <a:p>
            <a:pPr indent="0" lvl="0" marL="457200" rtl="0" algn="l">
              <a:spcBef>
                <a:spcPts val="0"/>
              </a:spcBef>
              <a:spcAft>
                <a:spcPts val="0"/>
              </a:spcAft>
              <a:buNone/>
            </a:pPr>
            <a:r>
              <a:rPr lang="en"/>
              <a:t>1 full Magnitude bigger than CLIP/T5 from 2020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Google MUM more multilingual, with Google Lens on desktop</a:t>
            </a:r>
            <a:endParaRPr/>
          </a:p>
          <a:p>
            <a:pPr indent="0" lvl="0" marL="0" rtl="0" algn="l">
              <a:spcBef>
                <a:spcPts val="0"/>
              </a:spcBef>
              <a:spcAft>
                <a:spcPts val="0"/>
              </a:spcAft>
              <a:buNone/>
            </a:pPr>
            <a:r>
              <a:t/>
            </a:r>
            <a:endParaRPr/>
          </a:p>
          <a:p>
            <a:pPr indent="-311150" lvl="0" marL="457200" rtl="0" algn="l">
              <a:spcBef>
                <a:spcPts val="0"/>
              </a:spcBef>
              <a:spcAft>
                <a:spcPts val="0"/>
              </a:spcAft>
              <a:buSzPts val="1300"/>
              <a:buChar char="●"/>
            </a:pPr>
            <a:r>
              <a:rPr lang="en"/>
              <a:t>Google PlusCODES Initiative, since September 2021 with app</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
              <a:t>Crowdsourcing the company annotations in a fun way like in a game challenge or for security, for instance Google Captcha or via the now open-sourced Lightship dev by Nantic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Higher resolution sat or drone networks once Starlink and competitors add Imagery, and expansion of Streetviews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Speedup and extend Multi-Modality to Audio and Video for further matches through historic sat analysis or even real-time updates</a:t>
            </a:r>
            <a:endParaRPr/>
          </a:p>
          <a:p>
            <a:pPr indent="0" lvl="0" marL="0" rtl="0" algn="l">
              <a:spcBef>
                <a:spcPts val="0"/>
              </a:spcBef>
              <a:spcAft>
                <a:spcPts val="0"/>
              </a:spcAft>
              <a:buNone/>
            </a:pPr>
            <a:r>
              <a:t/>
            </a:r>
            <a:endParaRPr/>
          </a:p>
        </p:txBody>
      </p:sp>
      <p:sp>
        <p:nvSpPr>
          <p:cNvPr id="421" name="Google Shape;421;p61"/>
          <p:cNvSpPr txBox="1"/>
          <p:nvPr>
            <p:ph type="title"/>
          </p:nvPr>
        </p:nvSpPr>
        <p:spPr>
          <a:xfrm>
            <a:off x="354925" y="445025"/>
            <a:ext cx="6570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OUTLOOK other technologies / Sources</a:t>
            </a:r>
            <a:endParaRPr>
              <a:solidFill>
                <a:schemeClr val="accent1"/>
              </a:solidFill>
            </a:endParaRPr>
          </a:p>
        </p:txBody>
      </p:sp>
      <p:cxnSp>
        <p:nvCxnSpPr>
          <p:cNvPr id="422" name="Google Shape;422;p61"/>
          <p:cNvCxnSpPr/>
          <p:nvPr/>
        </p:nvCxnSpPr>
        <p:spPr>
          <a:xfrm>
            <a:off x="43465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2"/>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428" name="Google Shape;428;p62"/>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Team 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429" name="Google Shape;429;p62"/>
          <p:cNvCxnSpPr/>
          <p:nvPr/>
        </p:nvCxnSpPr>
        <p:spPr>
          <a:xfrm>
            <a:off x="1013400" y="14887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430" name="Google Shape;430;p62"/>
          <p:cNvCxnSpPr/>
          <p:nvPr/>
        </p:nvCxnSpPr>
        <p:spPr>
          <a:xfrm>
            <a:off x="1013400" y="34580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grpSp>
        <p:nvGrpSpPr>
          <p:cNvPr id="431" name="Google Shape;431;p62"/>
          <p:cNvGrpSpPr/>
          <p:nvPr/>
        </p:nvGrpSpPr>
        <p:grpSpPr>
          <a:xfrm>
            <a:off x="1048820" y="2776274"/>
            <a:ext cx="346056" cy="345674"/>
            <a:chOff x="3752358" y="3817349"/>
            <a:chExt cx="346056" cy="345674"/>
          </a:xfrm>
        </p:grpSpPr>
        <p:sp>
          <p:nvSpPr>
            <p:cNvPr id="432" name="Google Shape;432;p62"/>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2"/>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2"/>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2"/>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UP</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4"/>
          <p:cNvSpPr txBox="1"/>
          <p:nvPr>
            <p:ph type="title"/>
          </p:nvPr>
        </p:nvSpPr>
        <p:spPr>
          <a:xfrm>
            <a:off x="653675" y="747150"/>
            <a:ext cx="6695400" cy="5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SCALED &amp; ACCESSIBLE DATA SOURCES</a:t>
            </a:r>
            <a:endParaRPr>
              <a:solidFill>
                <a:schemeClr val="accent1"/>
              </a:solidFill>
            </a:endParaRPr>
          </a:p>
        </p:txBody>
      </p:sp>
      <p:sp>
        <p:nvSpPr>
          <p:cNvPr id="446" name="Google Shape;446;p64"/>
          <p:cNvSpPr txBox="1"/>
          <p:nvPr>
            <p:ph idx="1" type="body"/>
          </p:nvPr>
        </p:nvSpPr>
        <p:spPr>
          <a:xfrm>
            <a:off x="552925" y="927550"/>
            <a:ext cx="5903400" cy="40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317500" lvl="0" marL="457200" rtl="0" algn="l">
              <a:spcBef>
                <a:spcPts val="1600"/>
              </a:spcBef>
              <a:spcAft>
                <a:spcPts val="0"/>
              </a:spcAft>
              <a:buSzPts val="1400"/>
              <a:buChar char="●"/>
            </a:pPr>
            <a:r>
              <a:rPr lang="en"/>
              <a:t>Company information: Dun &amp; Bradstreet, Importyeti.com, Company websites, Chambers of commerce 	 </a:t>
            </a:r>
            <a:endParaRPr/>
          </a:p>
          <a:p>
            <a:pPr indent="0" lvl="0" marL="457200" rtl="0" algn="l">
              <a:spcBef>
                <a:spcPts val="1600"/>
              </a:spcBef>
              <a:spcAft>
                <a:spcPts val="0"/>
              </a:spcAft>
              <a:buNone/>
            </a:pPr>
            <a:r>
              <a:rPr lang="en"/>
              <a:t>(Unique DUNS number in paid version of DnB allows overcoming same naming)					</a:t>
            </a:r>
            <a:endParaRPr/>
          </a:p>
          <a:p>
            <a:pPr indent="-317500" lvl="0" marL="457200" rtl="0" algn="l">
              <a:spcBef>
                <a:spcPts val="1600"/>
              </a:spcBef>
              <a:spcAft>
                <a:spcPts val="0"/>
              </a:spcAft>
              <a:buSzPts val="1400"/>
              <a:buChar char="●"/>
            </a:pPr>
            <a:r>
              <a:rPr lang="en"/>
              <a:t>Satellite image view: WorldView3/4-Satellite (20+ spectra), Google Maps, Yelp, NASA World Wind (LandSat 7) 							 </a:t>
            </a:r>
            <a:endParaRPr/>
          </a:p>
          <a:p>
            <a:pPr indent="-317500" lvl="0" marL="457200" rtl="0" algn="l">
              <a:spcBef>
                <a:spcPts val="0"/>
              </a:spcBef>
              <a:spcAft>
                <a:spcPts val="0"/>
              </a:spcAft>
              <a:buSzPts val="1400"/>
              <a:buChar char="●"/>
            </a:pPr>
            <a:r>
              <a:rPr lang="en"/>
              <a:t>Satellite terrain view: Google Earth Engine, EoFactory AI					</a:t>
            </a:r>
            <a:endParaRPr/>
          </a:p>
          <a:p>
            <a:pPr indent="-317500" lvl="0" marL="457200" rtl="0" algn="l">
              <a:spcBef>
                <a:spcPts val="0"/>
              </a:spcBef>
              <a:spcAft>
                <a:spcPts val="0"/>
              </a:spcAft>
              <a:buSzPts val="1400"/>
              <a:buChar char="●"/>
            </a:pPr>
            <a:r>
              <a:rPr lang="en"/>
              <a:t>Ground view: Google Street View</a:t>
            </a:r>
            <a:endParaRPr/>
          </a:p>
          <a:p>
            <a:pPr indent="0" lvl="0" marL="0" rtl="0" algn="l">
              <a:spcBef>
                <a:spcPts val="1600"/>
              </a:spcBef>
              <a:spcAft>
                <a:spcPts val="1600"/>
              </a:spcAft>
              <a:buNone/>
            </a:pPr>
            <a:r>
              <a:t/>
            </a:r>
            <a:endParaRPr/>
          </a:p>
        </p:txBody>
      </p:sp>
      <p:cxnSp>
        <p:nvCxnSpPr>
          <p:cNvPr id="447" name="Google Shape;447;p64"/>
          <p:cNvCxnSpPr/>
          <p:nvPr/>
        </p:nvCxnSpPr>
        <p:spPr>
          <a:xfrm>
            <a:off x="749675" y="6444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5"/>
          <p:cNvSpPr txBox="1"/>
          <p:nvPr>
            <p:ph type="title"/>
          </p:nvPr>
        </p:nvSpPr>
        <p:spPr>
          <a:xfrm>
            <a:off x="938500" y="445025"/>
            <a:ext cx="6234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SELECTION OF COMPANY / COUNTRY</a:t>
            </a:r>
            <a:endParaRPr>
              <a:solidFill>
                <a:schemeClr val="accent1"/>
              </a:solidFill>
            </a:endParaRPr>
          </a:p>
        </p:txBody>
      </p:sp>
      <p:sp>
        <p:nvSpPr>
          <p:cNvPr id="453" name="Google Shape;453;p65"/>
          <p:cNvSpPr txBox="1"/>
          <p:nvPr>
            <p:ph idx="1" type="body"/>
          </p:nvPr>
        </p:nvSpPr>
        <p:spPr>
          <a:xfrm>
            <a:off x="587425" y="1417425"/>
            <a:ext cx="4946400" cy="3063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At least 2 way footprints inside model fourastie</a:t>
            </a:r>
            <a:endParaRPr sz="1300"/>
          </a:p>
          <a:p>
            <a:pPr indent="-311150" lvl="0" marL="457200" rtl="0" algn="l">
              <a:spcBef>
                <a:spcPts val="0"/>
              </a:spcBef>
              <a:spcAft>
                <a:spcPts val="0"/>
              </a:spcAft>
              <a:buSzPts val="1300"/>
              <a:buChar char="●"/>
            </a:pPr>
            <a:r>
              <a:rPr lang="en" sz="1300"/>
              <a:t>Worldwide availability and several locations</a:t>
            </a:r>
            <a:endParaRPr sz="1300"/>
          </a:p>
          <a:p>
            <a:pPr indent="-311150" lvl="0" marL="457200" rtl="0" algn="l">
              <a:spcBef>
                <a:spcPts val="0"/>
              </a:spcBef>
              <a:spcAft>
                <a:spcPts val="0"/>
              </a:spcAft>
              <a:buSzPts val="1300"/>
              <a:buChar char="●"/>
            </a:pPr>
            <a:r>
              <a:rPr lang="en" sz="1300"/>
              <a:t>Listed at stock exchange to have accessible data </a:t>
            </a:r>
            <a:endParaRPr sz="1300"/>
          </a:p>
          <a:p>
            <a:pPr indent="-311150" lvl="0" marL="457200" rtl="0" algn="l">
              <a:spcBef>
                <a:spcPts val="0"/>
              </a:spcBef>
              <a:spcAft>
                <a:spcPts val="0"/>
              </a:spcAft>
              <a:buSzPts val="1300"/>
              <a:buChar char="●"/>
            </a:pPr>
            <a:r>
              <a:rPr lang="en" sz="1300"/>
              <a:t>Company ensures challenges with the name (e.g. through M&amp;A transactions) </a:t>
            </a:r>
            <a:endParaRPr sz="1300"/>
          </a:p>
          <a:p>
            <a:pPr indent="-311150" lvl="0" marL="457200" rtl="0" algn="l">
              <a:spcBef>
                <a:spcPts val="0"/>
              </a:spcBef>
              <a:spcAft>
                <a:spcPts val="0"/>
              </a:spcAft>
              <a:buSzPts val="1300"/>
              <a:buChar char="●"/>
            </a:pPr>
            <a:r>
              <a:rPr lang="en" sz="1300"/>
              <a:t>Industry selected ensures images for satellites can be differentiated </a:t>
            </a:r>
            <a:endParaRPr sz="1300"/>
          </a:p>
          <a:p>
            <a:pPr indent="-311150" lvl="0" marL="457200" rtl="0" algn="l">
              <a:spcBef>
                <a:spcPts val="0"/>
              </a:spcBef>
              <a:spcAft>
                <a:spcPts val="0"/>
              </a:spcAft>
              <a:buSzPts val="1300"/>
              <a:buChar char="●"/>
            </a:pPr>
            <a:r>
              <a:rPr lang="en" sz="1300"/>
              <a:t>Focus on sustainability (“Green cement industry) and have Importance for the infrastructure of a country</a:t>
            </a:r>
            <a:endParaRPr sz="1300"/>
          </a:p>
          <a:p>
            <a:pPr indent="-311150" lvl="0" marL="457200" rtl="0" algn="l">
              <a:spcBef>
                <a:spcPts val="0"/>
              </a:spcBef>
              <a:spcAft>
                <a:spcPts val="0"/>
              </a:spcAft>
              <a:buSzPts val="1300"/>
              <a:buChar char="●"/>
            </a:pPr>
            <a:r>
              <a:rPr lang="en" sz="1300"/>
              <a:t>The biggest supplier worldwide</a:t>
            </a:r>
            <a:endParaRPr sz="1300"/>
          </a:p>
          <a:p>
            <a:pPr indent="-311150" lvl="0" marL="457200" rtl="0" algn="l">
              <a:spcBef>
                <a:spcPts val="0"/>
              </a:spcBef>
              <a:spcAft>
                <a:spcPts val="0"/>
              </a:spcAft>
              <a:buSzPts val="1300"/>
              <a:buChar char="●"/>
            </a:pPr>
            <a:r>
              <a:rPr lang="en" sz="1300"/>
              <a:t>Cement industry: 1st producer is China, 2nd India</a:t>
            </a:r>
            <a:endParaRPr sz="1300"/>
          </a:p>
          <a:p>
            <a:pPr indent="-311150" lvl="0" marL="457200" rtl="0" algn="l">
              <a:spcBef>
                <a:spcPts val="0"/>
              </a:spcBef>
              <a:spcAft>
                <a:spcPts val="0"/>
              </a:spcAft>
              <a:buSzPts val="1300"/>
              <a:buChar char="●"/>
            </a:pPr>
            <a:r>
              <a:rPr lang="en" sz="1300"/>
              <a:t>Exclusion of China for sample set due to availability of data</a:t>
            </a:r>
            <a:endParaRPr sz="1300"/>
          </a:p>
          <a:p>
            <a:pPr indent="0" lvl="0" marL="914400" rtl="0" algn="l">
              <a:spcBef>
                <a:spcPts val="1600"/>
              </a:spcBef>
              <a:spcAft>
                <a:spcPts val="0"/>
              </a:spcAft>
              <a:buNone/>
            </a:pPr>
            <a:r>
              <a:t/>
            </a:r>
            <a:endParaRPr sz="1300"/>
          </a:p>
          <a:p>
            <a:pPr indent="0" lvl="0" marL="457200" rtl="0" algn="l">
              <a:spcBef>
                <a:spcPts val="1600"/>
              </a:spcBef>
              <a:spcAft>
                <a:spcPts val="1600"/>
              </a:spcAft>
              <a:buNone/>
            </a:pPr>
            <a:r>
              <a:t/>
            </a:r>
            <a:endParaRPr sz="1300"/>
          </a:p>
        </p:txBody>
      </p:sp>
      <p:cxnSp>
        <p:nvCxnSpPr>
          <p:cNvPr id="454" name="Google Shape;454;p6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55" name="Google Shape;455;p65"/>
          <p:cNvSpPr txBox="1"/>
          <p:nvPr>
            <p:ph idx="1" type="body"/>
          </p:nvPr>
        </p:nvSpPr>
        <p:spPr>
          <a:xfrm>
            <a:off x="5644350" y="1386425"/>
            <a:ext cx="3108300" cy="31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Sample: LaFarge Holcim</a:t>
            </a:r>
            <a:endParaRPr/>
          </a:p>
          <a:p>
            <a:pPr indent="-317500" lvl="0" marL="457200" rtl="0" algn="l">
              <a:spcBef>
                <a:spcPts val="1600"/>
              </a:spcBef>
              <a:spcAft>
                <a:spcPts val="0"/>
              </a:spcAft>
              <a:buSzPts val="1400"/>
              <a:buChar char="●"/>
            </a:pPr>
            <a:r>
              <a:rPr lang="en"/>
              <a:t>M&amp;A 2014 Swiss company, brand in India Ambuja Cement Limited </a:t>
            </a:r>
            <a:endParaRPr/>
          </a:p>
          <a:p>
            <a:pPr indent="-317500" lvl="0" marL="457200" rtl="0" algn="l">
              <a:spcBef>
                <a:spcPts val="0"/>
              </a:spcBef>
              <a:spcAft>
                <a:spcPts val="0"/>
              </a:spcAft>
              <a:buSzPts val="1400"/>
              <a:buChar char="●"/>
            </a:pPr>
            <a:r>
              <a:rPr lang="en"/>
              <a:t>Primary Sector: Mining of gravel and cement</a:t>
            </a:r>
            <a:endParaRPr/>
          </a:p>
          <a:p>
            <a:pPr indent="-317500" lvl="0" marL="457200" rtl="0" algn="l">
              <a:spcBef>
                <a:spcPts val="0"/>
              </a:spcBef>
              <a:spcAft>
                <a:spcPts val="0"/>
              </a:spcAft>
              <a:buSzPts val="1400"/>
              <a:buChar char="●"/>
            </a:pPr>
            <a:r>
              <a:rPr lang="en"/>
              <a:t>Secondary Sector: Production of concrete</a:t>
            </a:r>
            <a:endParaRPr/>
          </a:p>
          <a:p>
            <a:pPr indent="-317500" lvl="0" marL="457200" rtl="0" algn="l">
              <a:spcBef>
                <a:spcPts val="0"/>
              </a:spcBef>
              <a:spcAft>
                <a:spcPts val="0"/>
              </a:spcAft>
              <a:buSzPts val="1400"/>
              <a:buChar char="●"/>
            </a:pPr>
            <a:r>
              <a:rPr lang="en"/>
              <a:t>Countries: Switzerland, Colombia, India</a:t>
            </a:r>
            <a:endParaRPr sz="2000"/>
          </a:p>
          <a:p>
            <a:pPr indent="0" lvl="0" marL="457200" rtl="0" algn="l">
              <a:spcBef>
                <a:spcPts val="1600"/>
              </a:spcBef>
              <a:spcAft>
                <a:spcPts val="1600"/>
              </a:spcAft>
              <a:buNone/>
            </a:pPr>
            <a:r>
              <a:rPr lang="en">
                <a:solidFill>
                  <a:schemeClr val="lt2"/>
                </a:solidFill>
              </a:rPr>
              <a:t>SWISS Re Team please advise </a:t>
            </a:r>
            <a:r>
              <a:rPr lang="en"/>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6"/>
          <p:cNvSpPr txBox="1"/>
          <p:nvPr>
            <p:ph type="title"/>
          </p:nvPr>
        </p:nvSpPr>
        <p:spPr>
          <a:xfrm>
            <a:off x="938500" y="293300"/>
            <a:ext cx="7785600" cy="42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QUICK RUN-THROUGH OF STEPS PERFORMED:</a:t>
            </a:r>
            <a:endParaRPr sz="1400">
              <a:solidFill>
                <a:schemeClr val="lt1"/>
              </a:solidFill>
              <a:latin typeface="Montserrat"/>
              <a:ea typeface="Montserrat"/>
              <a:cs typeface="Montserrat"/>
              <a:sym typeface="Montserrat"/>
            </a:endParaRPr>
          </a:p>
          <a:p>
            <a:pPr indent="0" lvl="0" marL="0" rtl="0" algn="l">
              <a:lnSpc>
                <a:spcPct val="100000"/>
              </a:lnSpc>
              <a:spcBef>
                <a:spcPts val="400"/>
              </a:spcBef>
              <a:spcAft>
                <a:spcPts val="0"/>
              </a:spcAft>
              <a:buNone/>
            </a:pPr>
            <a:r>
              <a:t/>
            </a:r>
            <a:endParaRPr sz="1400">
              <a:solidFill>
                <a:schemeClr val="lt1"/>
              </a:solidFill>
              <a:latin typeface="Montserrat"/>
              <a:ea typeface="Montserrat"/>
              <a:cs typeface="Montserrat"/>
              <a:sym typeface="Montserrat"/>
            </a:endParaRPr>
          </a:p>
          <a:p>
            <a:pPr indent="0" lvl="0" marL="0" rtl="0" algn="l">
              <a:lnSpc>
                <a:spcPct val="100000"/>
              </a:lnSpc>
              <a:spcBef>
                <a:spcPts val="400"/>
              </a:spcBef>
              <a:spcAft>
                <a:spcPts val="0"/>
              </a:spcAft>
              <a:buNone/>
            </a:pPr>
            <a:r>
              <a:rPr lang="en" sz="1400">
                <a:solidFill>
                  <a:schemeClr val="lt1"/>
                </a:solidFill>
                <a:latin typeface="Montserrat"/>
                <a:ea typeface="Montserrat"/>
                <a:cs typeface="Montserrat"/>
                <a:sym typeface="Montserrat"/>
              </a:rPr>
              <a:t>Visualization, Outline:</a:t>
            </a:r>
            <a:endParaRPr sz="1400">
              <a:solidFill>
                <a:schemeClr val="lt1"/>
              </a:solidFill>
              <a:latin typeface="Montserrat"/>
              <a:ea typeface="Montserrat"/>
              <a:cs typeface="Montserrat"/>
              <a:sym typeface="Montserrat"/>
            </a:endParaRPr>
          </a:p>
          <a:p>
            <a:pPr indent="0" lvl="0" marL="0" rtl="0" algn="l">
              <a:lnSpc>
                <a:spcPct val="100000"/>
              </a:lnSpc>
              <a:spcBef>
                <a:spcPts val="400"/>
              </a:spcBef>
              <a:spcAft>
                <a:spcPts val="0"/>
              </a:spcAft>
              <a:buNone/>
            </a:pPr>
            <a:r>
              <a:rPr lang="en" sz="1400">
                <a:solidFill>
                  <a:schemeClr val="lt1"/>
                </a:solidFill>
                <a:latin typeface="Montserrat"/>
                <a:ea typeface="Montserrat"/>
                <a:cs typeface="Montserrat"/>
                <a:sym typeface="Montserrat"/>
              </a:rPr>
              <a:t>Submit ppt.: Complete presentation with notebooks and link </a:t>
            </a:r>
            <a:r>
              <a:rPr lang="en" sz="1400">
                <a:solidFill>
                  <a:schemeClr val="lt1"/>
                </a:solidFill>
                <a:latin typeface="Montserrat"/>
                <a:ea typeface="Montserrat"/>
                <a:cs typeface="Montserrat"/>
                <a:sym typeface="Montserrat"/>
              </a:rPr>
              <a:t>resources</a:t>
            </a:r>
            <a:endParaRPr sz="1400">
              <a:solidFill>
                <a:schemeClr val="lt1"/>
              </a:solidFill>
              <a:latin typeface="Montserrat"/>
              <a:ea typeface="Montserrat"/>
              <a:cs typeface="Montserrat"/>
              <a:sym typeface="Montserrat"/>
            </a:endParaRPr>
          </a:p>
          <a:p>
            <a:pPr indent="0" lvl="0" marL="0" rtl="0" algn="l">
              <a:lnSpc>
                <a:spcPct val="100000"/>
              </a:lnSpc>
              <a:spcBef>
                <a:spcPts val="400"/>
              </a:spcBef>
              <a:spcAft>
                <a:spcPts val="0"/>
              </a:spcAft>
              <a:buNone/>
            </a:pPr>
            <a:r>
              <a:rPr lang="en" sz="1400">
                <a:solidFill>
                  <a:schemeClr val="lt1"/>
                </a:solidFill>
                <a:latin typeface="Montserrat"/>
                <a:ea typeface="Montserrat"/>
                <a:cs typeface="Montserrat"/>
                <a:sym typeface="Montserrat"/>
              </a:rPr>
              <a:t>Virtual presentation: Slides 10mins, Demo in jupyter or Colab 4mins, Prakhar`s normalization, fuzzy logic 1min</a:t>
            </a:r>
            <a:endParaRPr sz="1400">
              <a:solidFill>
                <a:schemeClr val="lt1"/>
              </a:solidFill>
              <a:latin typeface="Montserrat"/>
              <a:ea typeface="Montserrat"/>
              <a:cs typeface="Montserrat"/>
              <a:sym typeface="Montserrat"/>
            </a:endParaRPr>
          </a:p>
          <a:p>
            <a:pPr indent="0" lvl="0" marL="0" rtl="0" algn="l">
              <a:lnSpc>
                <a:spcPct val="100000"/>
              </a:lnSpc>
              <a:spcBef>
                <a:spcPts val="400"/>
              </a:spcBef>
              <a:spcAft>
                <a:spcPts val="0"/>
              </a:spcAft>
              <a:buNone/>
            </a:pPr>
            <a:r>
              <a:t/>
            </a:r>
            <a:endParaRPr sz="1400">
              <a:solidFill>
                <a:schemeClr val="lt1"/>
              </a:solidFill>
              <a:latin typeface="Montserrat"/>
              <a:ea typeface="Montserrat"/>
              <a:cs typeface="Montserrat"/>
              <a:sym typeface="Montserrat"/>
            </a:endParaRPr>
          </a:p>
          <a:p>
            <a:pPr indent="0" lvl="0" marL="0" rtl="0" algn="l">
              <a:lnSpc>
                <a:spcPct val="100000"/>
              </a:lnSpc>
              <a:spcBef>
                <a:spcPts val="400"/>
              </a:spcBef>
              <a:spcAft>
                <a:spcPts val="0"/>
              </a:spcAft>
              <a:buNone/>
            </a:pPr>
            <a:r>
              <a:rPr lang="en" sz="1400">
                <a:solidFill>
                  <a:schemeClr val="lt1"/>
                </a:solidFill>
                <a:latin typeface="Montserrat"/>
                <a:ea typeface="Montserrat"/>
                <a:cs typeface="Montserrat"/>
                <a:sym typeface="Montserrat"/>
              </a:rPr>
              <a:t>In detail: </a:t>
            </a:r>
            <a:endParaRPr sz="1400">
              <a:solidFill>
                <a:schemeClr val="lt1"/>
              </a:solidFill>
              <a:latin typeface="Montserrat"/>
              <a:ea typeface="Montserrat"/>
              <a:cs typeface="Montserrat"/>
              <a:sym typeface="Montserrat"/>
            </a:endParaRPr>
          </a:p>
          <a:p>
            <a:pPr indent="0" lvl="0" marL="0" rtl="0" algn="l">
              <a:lnSpc>
                <a:spcPct val="100000"/>
              </a:lnSpc>
              <a:spcBef>
                <a:spcPts val="400"/>
              </a:spcBef>
              <a:spcAft>
                <a:spcPts val="0"/>
              </a:spcAft>
              <a:buNone/>
            </a:pPr>
            <a:r>
              <a:rPr lang="en" sz="1400">
                <a:solidFill>
                  <a:schemeClr val="lt1"/>
                </a:solidFill>
                <a:latin typeface="Montserrat"/>
                <a:ea typeface="Montserrat"/>
                <a:cs typeface="Montserrat"/>
                <a:sym typeface="Montserrat"/>
              </a:rPr>
              <a:t>Susann and Stephanie: Presentation</a:t>
            </a:r>
            <a:endParaRPr sz="1400">
              <a:solidFill>
                <a:schemeClr val="lt1"/>
              </a:solidFill>
              <a:latin typeface="Montserrat"/>
              <a:ea typeface="Montserrat"/>
              <a:cs typeface="Montserrat"/>
              <a:sym typeface="Montserrat"/>
            </a:endParaRPr>
          </a:p>
          <a:p>
            <a:pPr indent="0" lvl="0" marL="0" rtl="0" algn="l">
              <a:lnSpc>
                <a:spcPct val="100000"/>
              </a:lnSpc>
              <a:spcBef>
                <a:spcPts val="400"/>
              </a:spcBef>
              <a:spcAft>
                <a:spcPts val="0"/>
              </a:spcAft>
              <a:buNone/>
            </a:pPr>
            <a:r>
              <a:rPr lang="en" sz="1400">
                <a:solidFill>
                  <a:schemeClr val="lt1"/>
                </a:solidFill>
                <a:latin typeface="Montserrat"/>
                <a:ea typeface="Montserrat"/>
                <a:cs typeface="Montserrat"/>
                <a:sym typeface="Montserrat"/>
              </a:rPr>
              <a:t>Marco: Outline the methods and notebooks</a:t>
            </a:r>
            <a:endParaRPr sz="1400">
              <a:solidFill>
                <a:schemeClr val="lt1"/>
              </a:solidFill>
              <a:latin typeface="Montserrat"/>
              <a:ea typeface="Montserrat"/>
              <a:cs typeface="Montserrat"/>
              <a:sym typeface="Montserrat"/>
            </a:endParaRPr>
          </a:p>
          <a:p>
            <a:pPr indent="0" lvl="0" marL="0" rtl="0" algn="l">
              <a:lnSpc>
                <a:spcPct val="100000"/>
              </a:lnSpc>
              <a:spcBef>
                <a:spcPts val="400"/>
              </a:spcBef>
              <a:spcAft>
                <a:spcPts val="0"/>
              </a:spcAft>
              <a:buNone/>
            </a:pPr>
            <a:r>
              <a:rPr lang="en" sz="1400">
                <a:solidFill>
                  <a:schemeClr val="lt1"/>
                </a:solidFill>
                <a:latin typeface="Montserrat"/>
                <a:ea typeface="Montserrat"/>
                <a:cs typeface="Montserrat"/>
                <a:sym typeface="Montserrat"/>
              </a:rPr>
              <a:t>PPt: O</a:t>
            </a:r>
            <a:r>
              <a:rPr lang="en" sz="1400">
                <a:solidFill>
                  <a:schemeClr val="lt1"/>
                </a:solidFill>
                <a:latin typeface="Montserrat"/>
                <a:ea typeface="Montserrat"/>
                <a:cs typeface="Montserrat"/>
                <a:sym typeface="Montserrat"/>
              </a:rPr>
              <a:t>ne slide of Prakhar`s normalization tool (done) </a:t>
            </a:r>
            <a:endParaRPr sz="1400">
              <a:solidFill>
                <a:schemeClr val="lt1"/>
              </a:solidFill>
              <a:latin typeface="Montserrat"/>
              <a:ea typeface="Montserrat"/>
              <a:cs typeface="Montserrat"/>
              <a:sym typeface="Montserrat"/>
            </a:endParaRPr>
          </a:p>
          <a:p>
            <a:pPr indent="0" lvl="0" marL="0" rtl="0" algn="l">
              <a:lnSpc>
                <a:spcPct val="100000"/>
              </a:lnSpc>
              <a:spcBef>
                <a:spcPts val="400"/>
              </a:spcBef>
              <a:spcAft>
                <a:spcPts val="0"/>
              </a:spcAft>
              <a:buNone/>
            </a:pPr>
            <a:r>
              <a:rPr lang="en" sz="1400">
                <a:solidFill>
                  <a:schemeClr val="lt1"/>
                </a:solidFill>
                <a:latin typeface="Montserrat"/>
                <a:ea typeface="Montserrat"/>
                <a:cs typeface="Montserrat"/>
                <a:sym typeface="Montserrat"/>
              </a:rPr>
              <a:t>Oj: Graph of data or business flow of our solution</a:t>
            </a:r>
            <a:endParaRPr sz="1400">
              <a:solidFill>
                <a:schemeClr val="lt1"/>
              </a:solidFill>
              <a:latin typeface="Montserrat"/>
              <a:ea typeface="Montserrat"/>
              <a:cs typeface="Montserrat"/>
              <a:sym typeface="Montserrat"/>
            </a:endParaRPr>
          </a:p>
          <a:p>
            <a:pPr indent="-317500" lvl="0" marL="457200" rtl="0" algn="l">
              <a:lnSpc>
                <a:spcPct val="100000"/>
              </a:lnSpc>
              <a:spcBef>
                <a:spcPts val="400"/>
              </a:spcBef>
              <a:spcAft>
                <a:spcPts val="0"/>
              </a:spcAft>
              <a:buClr>
                <a:schemeClr val="lt1"/>
              </a:buClr>
              <a:buSzPts val="1400"/>
              <a:buFont typeface="Montserrat"/>
              <a:buAutoNum type="arabicPeriod"/>
            </a:pPr>
            <a:r>
              <a:rPr lang="en" sz="1400">
                <a:solidFill>
                  <a:schemeClr val="lt1"/>
                </a:solidFill>
                <a:latin typeface="Montserrat"/>
                <a:ea typeface="Montserrat"/>
                <a:cs typeface="Montserrat"/>
                <a:sym typeface="Montserrat"/>
              </a:rPr>
              <a:t>Top-view: YOLOR  identify buildings in satellite images</a:t>
            </a:r>
            <a:endParaRPr sz="1400">
              <a:solidFill>
                <a:schemeClr val="lt1"/>
              </a:solidFill>
              <a:latin typeface="Montserrat"/>
              <a:ea typeface="Montserrat"/>
              <a:cs typeface="Montserrat"/>
              <a:sym typeface="Montserrat"/>
            </a:endParaRPr>
          </a:p>
          <a:p>
            <a:pPr indent="-317500" lvl="0" marL="457200" rtl="0" algn="l">
              <a:lnSpc>
                <a:spcPct val="100000"/>
              </a:lnSpc>
              <a:spcBef>
                <a:spcPts val="0"/>
              </a:spcBef>
              <a:spcAft>
                <a:spcPts val="0"/>
              </a:spcAft>
              <a:buClr>
                <a:schemeClr val="lt1"/>
              </a:buClr>
              <a:buSzPts val="1400"/>
              <a:buFont typeface="Montserrat"/>
              <a:buAutoNum type="arabicPeriod"/>
            </a:pPr>
            <a:r>
              <a:rPr lang="en" sz="1400">
                <a:solidFill>
                  <a:schemeClr val="lt1"/>
                </a:solidFill>
                <a:latin typeface="Montserrat"/>
                <a:ea typeface="Montserrat"/>
                <a:cs typeface="Montserrat"/>
                <a:sym typeface="Montserrat"/>
              </a:rPr>
              <a:t>Top-view: CLIP notebook to search through the sat images with buildings in it</a:t>
            </a:r>
            <a:endParaRPr sz="1400">
              <a:solidFill>
                <a:schemeClr val="lt1"/>
              </a:solidFill>
              <a:latin typeface="Montserrat"/>
              <a:ea typeface="Montserrat"/>
              <a:cs typeface="Montserrat"/>
              <a:sym typeface="Montserrat"/>
            </a:endParaRPr>
          </a:p>
          <a:p>
            <a:pPr indent="-317500" lvl="0" marL="457200" rtl="0" algn="l">
              <a:lnSpc>
                <a:spcPct val="100000"/>
              </a:lnSpc>
              <a:spcBef>
                <a:spcPts val="0"/>
              </a:spcBef>
              <a:spcAft>
                <a:spcPts val="0"/>
              </a:spcAft>
              <a:buClr>
                <a:schemeClr val="lt1"/>
              </a:buClr>
              <a:buSzPts val="1400"/>
              <a:buFont typeface="Montserrat"/>
              <a:buAutoNum type="arabicPeriod"/>
            </a:pPr>
            <a:r>
              <a:rPr lang="en" sz="1400">
                <a:solidFill>
                  <a:schemeClr val="lt1"/>
                </a:solidFill>
                <a:latin typeface="Montserrat"/>
                <a:ea typeface="Montserrat"/>
                <a:cs typeface="Montserrat"/>
                <a:sym typeface="Montserrat"/>
              </a:rPr>
              <a:t>Ground-View: Text AND/OR logo detection</a:t>
            </a:r>
            <a:endParaRPr sz="1400">
              <a:solidFill>
                <a:schemeClr val="lt1"/>
              </a:solidFill>
              <a:latin typeface="Montserrat"/>
              <a:ea typeface="Montserrat"/>
              <a:cs typeface="Montserrat"/>
              <a:sym typeface="Montserrat"/>
            </a:endParaRPr>
          </a:p>
          <a:p>
            <a:pPr indent="-317500" lvl="0" marL="457200" rtl="0" algn="l">
              <a:lnSpc>
                <a:spcPct val="100000"/>
              </a:lnSpc>
              <a:spcBef>
                <a:spcPts val="0"/>
              </a:spcBef>
              <a:spcAft>
                <a:spcPts val="0"/>
              </a:spcAft>
              <a:buClr>
                <a:schemeClr val="lt1"/>
              </a:buClr>
              <a:buSzPts val="1400"/>
              <a:buFont typeface="Montserrat"/>
              <a:buAutoNum type="arabicPeriod"/>
            </a:pPr>
            <a:r>
              <a:rPr lang="en" sz="1400">
                <a:solidFill>
                  <a:schemeClr val="lt1"/>
                </a:solidFill>
                <a:latin typeface="Montserrat"/>
                <a:ea typeface="Montserrat"/>
                <a:cs typeface="Montserrat"/>
                <a:sym typeface="Montserrat"/>
              </a:rPr>
              <a:t>Geolocation as to coordinates</a:t>
            </a:r>
            <a:endParaRPr sz="1400">
              <a:solidFill>
                <a:schemeClr val="lt1"/>
              </a:solidFill>
              <a:latin typeface="Montserrat"/>
              <a:ea typeface="Montserrat"/>
              <a:cs typeface="Montserrat"/>
              <a:sym typeface="Montserrat"/>
            </a:endParaRPr>
          </a:p>
          <a:p>
            <a:pPr indent="-317500" lvl="0" marL="457200" rtl="0" algn="l">
              <a:lnSpc>
                <a:spcPct val="100000"/>
              </a:lnSpc>
              <a:spcBef>
                <a:spcPts val="0"/>
              </a:spcBef>
              <a:spcAft>
                <a:spcPts val="0"/>
              </a:spcAft>
              <a:buClr>
                <a:schemeClr val="lt1"/>
              </a:buClr>
              <a:buSzPts val="1400"/>
              <a:buFont typeface="Montserrat"/>
              <a:buAutoNum type="arabicPeriod"/>
            </a:pPr>
            <a:r>
              <a:rPr lang="en" sz="1400">
                <a:solidFill>
                  <a:schemeClr val="lt1"/>
                </a:solidFill>
                <a:latin typeface="Montserrat"/>
                <a:ea typeface="Montserrat"/>
                <a:cs typeface="Montserrat"/>
                <a:sym typeface="Montserrat"/>
              </a:rPr>
              <a:t>Street from GEE</a:t>
            </a:r>
            <a:endParaRPr sz="1400">
              <a:solidFill>
                <a:schemeClr val="lt1"/>
              </a:solidFill>
              <a:latin typeface="Montserrat"/>
              <a:ea typeface="Montserrat"/>
              <a:cs typeface="Montserrat"/>
              <a:sym typeface="Montserrat"/>
            </a:endParaRPr>
          </a:p>
          <a:p>
            <a:pPr indent="-317500" lvl="0" marL="457200" rtl="0" algn="l">
              <a:lnSpc>
                <a:spcPct val="100000"/>
              </a:lnSpc>
              <a:spcBef>
                <a:spcPts val="0"/>
              </a:spcBef>
              <a:spcAft>
                <a:spcPts val="0"/>
              </a:spcAft>
              <a:buClr>
                <a:schemeClr val="lt1"/>
              </a:buClr>
              <a:buSzPts val="1400"/>
              <a:buFont typeface="Montserrat"/>
              <a:buAutoNum type="arabicPeriod"/>
            </a:pPr>
            <a:r>
              <a:rPr lang="en" sz="1400">
                <a:solidFill>
                  <a:schemeClr val="lt1"/>
                </a:solidFill>
                <a:latin typeface="Montserrat"/>
                <a:ea typeface="Montserrat"/>
                <a:cs typeface="Montserrat"/>
                <a:sym typeface="Montserrat"/>
              </a:rPr>
              <a:t>Address normalization</a:t>
            </a:r>
            <a:endParaRPr sz="1400">
              <a:solidFill>
                <a:schemeClr val="lt1"/>
              </a:solidFill>
              <a:latin typeface="Montserrat"/>
              <a:ea typeface="Montserrat"/>
              <a:cs typeface="Montserrat"/>
              <a:sym typeface="Montserrat"/>
            </a:endParaRPr>
          </a:p>
          <a:p>
            <a:pPr indent="0" lvl="0" marL="0" rtl="0" algn="l">
              <a:lnSpc>
                <a:spcPct val="100000"/>
              </a:lnSpc>
              <a:spcBef>
                <a:spcPts val="400"/>
              </a:spcBef>
              <a:spcAft>
                <a:spcPts val="0"/>
              </a:spcAft>
              <a:buNone/>
            </a:pPr>
            <a:r>
              <a:t/>
            </a:r>
            <a:endParaRPr sz="1400">
              <a:solidFill>
                <a:schemeClr val="lt1"/>
              </a:solidFill>
              <a:latin typeface="Montserrat"/>
              <a:ea typeface="Montserrat"/>
              <a:cs typeface="Montserrat"/>
              <a:sym typeface="Montserrat"/>
            </a:endParaRPr>
          </a:p>
          <a:p>
            <a:pPr indent="0" lvl="0" marL="0" rtl="0" algn="l">
              <a:lnSpc>
                <a:spcPct val="100000"/>
              </a:lnSpc>
              <a:spcBef>
                <a:spcPts val="400"/>
              </a:spcBef>
              <a:spcAft>
                <a:spcPts val="400"/>
              </a:spcAft>
              <a:buNone/>
            </a:pPr>
            <a:r>
              <a:t/>
            </a:r>
            <a:endParaRPr sz="1400">
              <a:solidFill>
                <a:schemeClr val="lt1"/>
              </a:solidFill>
              <a:latin typeface="Montserrat"/>
              <a:ea typeface="Montserrat"/>
              <a:cs typeface="Montserrat"/>
              <a:sym typeface="Montserrat"/>
            </a:endParaRPr>
          </a:p>
        </p:txBody>
      </p:sp>
      <p:cxnSp>
        <p:nvCxnSpPr>
          <p:cNvPr id="461" name="Google Shape;461;p6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0"/>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184" name="Google Shape;184;p40"/>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cxnSp>
        <p:nvCxnSpPr>
          <p:cNvPr id="185" name="Google Shape;185;p40"/>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7"/>
          <p:cNvSpPr txBox="1"/>
          <p:nvPr>
            <p:ph type="title"/>
          </p:nvPr>
        </p:nvSpPr>
        <p:spPr>
          <a:xfrm>
            <a:off x="938500" y="445025"/>
            <a:ext cx="7395900" cy="171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Searchable Ontology: Analysis</a:t>
            </a:r>
            <a:endParaRPr/>
          </a:p>
          <a:p>
            <a:pPr indent="0" lvl="0" marL="0" rtl="0" algn="l">
              <a:lnSpc>
                <a:spcPct val="115000"/>
              </a:lnSpc>
              <a:spcBef>
                <a:spcPts val="400"/>
              </a:spcBef>
              <a:spcAft>
                <a:spcPts val="0"/>
              </a:spcAft>
              <a:buNone/>
            </a:pPr>
            <a:r>
              <a:t/>
            </a:r>
            <a:endParaRPr sz="1200"/>
          </a:p>
          <a:p>
            <a:pPr indent="0" lvl="0" marL="0" rtl="0" algn="l">
              <a:lnSpc>
                <a:spcPct val="100000"/>
              </a:lnSpc>
              <a:spcBef>
                <a:spcPts val="400"/>
              </a:spcBef>
              <a:spcAft>
                <a:spcPts val="400"/>
              </a:spcAft>
              <a:buNone/>
            </a:pPr>
            <a:r>
              <a:rPr lang="en" sz="1400">
                <a:solidFill>
                  <a:schemeClr val="lt1"/>
                </a:solidFill>
                <a:latin typeface="Montserrat"/>
                <a:ea typeface="Montserrat"/>
                <a:cs typeface="Montserrat"/>
                <a:sym typeface="Montserrat"/>
              </a:rPr>
              <a:t>The business address information can be extracted from the Dun&amp;Bradstreet with manufacturers, subsidiaries etc., or also from ImportYeti website with a web scraper or can merge it with a Selenium script. Then can plot these locations on a map or a heat-map to visualise the locations or the supply. </a:t>
            </a:r>
            <a:endParaRPr sz="1400">
              <a:solidFill>
                <a:schemeClr val="lt1"/>
              </a:solidFill>
              <a:latin typeface="Montserrat"/>
              <a:ea typeface="Montserrat"/>
              <a:cs typeface="Montserrat"/>
              <a:sym typeface="Montserrat"/>
            </a:endParaRPr>
          </a:p>
        </p:txBody>
      </p:sp>
      <p:sp>
        <p:nvSpPr>
          <p:cNvPr id="467" name="Google Shape;467;p67"/>
          <p:cNvSpPr txBox="1"/>
          <p:nvPr>
            <p:ph idx="1" type="body"/>
          </p:nvPr>
        </p:nvSpPr>
        <p:spPr>
          <a:xfrm>
            <a:off x="1075725" y="2352525"/>
            <a:ext cx="3893700" cy="276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Strength</a:t>
            </a:r>
            <a:endParaRPr sz="1700"/>
          </a:p>
          <a:p>
            <a:pPr indent="-317500" lvl="0" marL="457200" rtl="0" algn="l">
              <a:spcBef>
                <a:spcPts val="1600"/>
              </a:spcBef>
              <a:spcAft>
                <a:spcPts val="0"/>
              </a:spcAft>
              <a:buSzPts val="1400"/>
              <a:buChar char="●"/>
            </a:pPr>
            <a:r>
              <a:rPr lang="en"/>
              <a:t>Easily Searchable and less coding required </a:t>
            </a:r>
            <a:endParaRPr/>
          </a:p>
          <a:p>
            <a:pPr indent="-317500" lvl="0" marL="457200" rtl="0" algn="l">
              <a:spcBef>
                <a:spcPts val="0"/>
              </a:spcBef>
              <a:spcAft>
                <a:spcPts val="0"/>
              </a:spcAft>
              <a:buSzPts val="1400"/>
              <a:buChar char="●"/>
            </a:pPr>
            <a:r>
              <a:rPr lang="en"/>
              <a:t>NLP methods allow for hierarchy and relationships retrieval</a:t>
            </a:r>
            <a:endParaRPr/>
          </a:p>
          <a:p>
            <a:pPr indent="-317500" lvl="0" marL="457200" rtl="0" algn="l">
              <a:spcBef>
                <a:spcPts val="0"/>
              </a:spcBef>
              <a:spcAft>
                <a:spcPts val="0"/>
              </a:spcAft>
              <a:buSzPts val="1400"/>
              <a:buChar char="●"/>
            </a:pPr>
            <a:r>
              <a:rPr lang="en"/>
              <a:t>Can be hosted on the cloud with differential access</a:t>
            </a:r>
            <a:endParaRPr/>
          </a:p>
          <a:p>
            <a:pPr indent="-317500" lvl="0" marL="457200" rtl="0" algn="l">
              <a:spcBef>
                <a:spcPts val="0"/>
              </a:spcBef>
              <a:spcAft>
                <a:spcPts val="0"/>
              </a:spcAft>
              <a:buSzPts val="1400"/>
              <a:buChar char="●"/>
            </a:pPr>
            <a:r>
              <a:rPr lang="en"/>
              <a:t>Faster searching because the data is already loaded</a:t>
            </a:r>
            <a:endParaRPr/>
          </a:p>
          <a:p>
            <a:pPr indent="-317500" lvl="0" marL="457200" rtl="0" algn="l">
              <a:spcBef>
                <a:spcPts val="0"/>
              </a:spcBef>
              <a:spcAft>
                <a:spcPts val="0"/>
              </a:spcAft>
              <a:buSzPts val="1400"/>
              <a:buChar char="●"/>
            </a:pPr>
            <a:r>
              <a:rPr lang="en"/>
              <a:t>Highly scaled, works globally </a:t>
            </a:r>
            <a:endParaRPr/>
          </a:p>
        </p:txBody>
      </p:sp>
      <p:cxnSp>
        <p:nvCxnSpPr>
          <p:cNvPr id="468" name="Google Shape;468;p6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69" name="Google Shape;469;p67"/>
          <p:cNvSpPr txBox="1"/>
          <p:nvPr>
            <p:ph idx="1" type="body"/>
          </p:nvPr>
        </p:nvSpPr>
        <p:spPr>
          <a:xfrm>
            <a:off x="5068875" y="2274725"/>
            <a:ext cx="3569700" cy="276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Weakness</a:t>
            </a:r>
            <a:endParaRPr sz="1700"/>
          </a:p>
          <a:p>
            <a:pPr indent="-317500" lvl="0" marL="457200" rtl="0" algn="l">
              <a:spcBef>
                <a:spcPts val="1600"/>
              </a:spcBef>
              <a:spcAft>
                <a:spcPts val="0"/>
              </a:spcAft>
              <a:buSzPts val="1400"/>
              <a:buChar char="●"/>
            </a:pPr>
            <a:r>
              <a:rPr lang="en"/>
              <a:t>Maintaining a database can be a bit less user-friendly</a:t>
            </a:r>
            <a:endParaRPr/>
          </a:p>
          <a:p>
            <a:pPr indent="-317500" lvl="0" marL="457200" rtl="0" algn="l">
              <a:spcBef>
                <a:spcPts val="0"/>
              </a:spcBef>
              <a:spcAft>
                <a:spcPts val="0"/>
              </a:spcAft>
              <a:buSzPts val="1400"/>
              <a:buChar char="●"/>
            </a:pPr>
            <a:r>
              <a:rPr lang="en"/>
              <a:t>Companies with the same name or lots of name changes</a:t>
            </a:r>
            <a:endParaRPr/>
          </a:p>
          <a:p>
            <a:pPr indent="-317500" lvl="0" marL="457200" rtl="0" algn="l">
              <a:spcBef>
                <a:spcPts val="0"/>
              </a:spcBef>
              <a:spcAft>
                <a:spcPts val="0"/>
              </a:spcAft>
              <a:buSzPts val="1400"/>
              <a:buChar char="●"/>
            </a:pPr>
            <a:r>
              <a:rPr lang="en"/>
              <a:t>Can take up a lot of space to store over a period of time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8"/>
          <p:cNvSpPr txBox="1"/>
          <p:nvPr>
            <p:ph type="title"/>
          </p:nvPr>
        </p:nvSpPr>
        <p:spPr>
          <a:xfrm>
            <a:off x="938500" y="445025"/>
            <a:ext cx="75798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from Top View </a:t>
            </a:r>
            <a:endParaRPr sz="14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800">
              <a:solidFill>
                <a:schemeClr val="lt1"/>
              </a:solidFill>
              <a:latin typeface="Montserrat"/>
              <a:ea typeface="Montserrat"/>
              <a:cs typeface="Montserrat"/>
              <a:sym typeface="Montserrat"/>
            </a:endParaRPr>
          </a:p>
          <a:p>
            <a:pPr indent="0" lvl="0" marL="0" rtl="0" algn="l">
              <a:spcBef>
                <a:spcPts val="400"/>
              </a:spcBef>
              <a:spcAft>
                <a:spcPts val="400"/>
              </a:spcAft>
              <a:buNone/>
            </a:pPr>
            <a:r>
              <a:rPr lang="en" sz="1400">
                <a:solidFill>
                  <a:schemeClr val="lt1"/>
                </a:solidFill>
                <a:latin typeface="Montserrat"/>
                <a:ea typeface="Montserrat"/>
                <a:cs typeface="Montserrat"/>
                <a:sym typeface="Montserrat"/>
              </a:rPr>
              <a:t>With object identification algorithms, such as recent YOLT or YOLOR versions, CNN and transformer-based solutions applied to satellite images or drone photographs in various spectra we can also provide locations of factories or tech parks that have a fence or wall around, and through this multiple buildings or offices of a company inside it. Similarly, for other domains, such as mining, power networks or factories using transfer learning applied to foundational models, or self-learning.</a:t>
            </a:r>
            <a:endParaRPr sz="1400">
              <a:solidFill>
                <a:schemeClr val="lt1"/>
              </a:solidFill>
              <a:latin typeface="Montserrat"/>
              <a:ea typeface="Montserrat"/>
              <a:cs typeface="Montserrat"/>
              <a:sym typeface="Montserrat"/>
            </a:endParaRPr>
          </a:p>
        </p:txBody>
      </p:sp>
      <p:sp>
        <p:nvSpPr>
          <p:cNvPr id="475" name="Google Shape;475;p68"/>
          <p:cNvSpPr txBox="1"/>
          <p:nvPr>
            <p:ph idx="1" type="body"/>
          </p:nvPr>
        </p:nvSpPr>
        <p:spPr>
          <a:xfrm>
            <a:off x="721650" y="2467500"/>
            <a:ext cx="4202400" cy="276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Strength</a:t>
            </a:r>
            <a:endParaRPr sz="1700"/>
          </a:p>
          <a:p>
            <a:pPr indent="-317500" lvl="0" marL="457200" rtl="0" algn="l">
              <a:spcBef>
                <a:spcPts val="1600"/>
              </a:spcBef>
              <a:spcAft>
                <a:spcPts val="0"/>
              </a:spcAft>
              <a:buSzPts val="1400"/>
              <a:buChar char="●"/>
            </a:pPr>
            <a:r>
              <a:rPr lang="en"/>
              <a:t>Allows finding buildings and objects not registered or covered in any database</a:t>
            </a:r>
            <a:endParaRPr/>
          </a:p>
          <a:p>
            <a:pPr indent="-317500" lvl="0" marL="457200" rtl="0" algn="l">
              <a:spcBef>
                <a:spcPts val="0"/>
              </a:spcBef>
              <a:spcAft>
                <a:spcPts val="0"/>
              </a:spcAft>
              <a:buSzPts val="1400"/>
              <a:buChar char="●"/>
            </a:pPr>
            <a:r>
              <a:rPr lang="en"/>
              <a:t>Doesn’t take up a lot of space since it doesn’t store data, unless specifically desired</a:t>
            </a:r>
            <a:endParaRPr/>
          </a:p>
          <a:p>
            <a:pPr indent="-317500" lvl="0" marL="457200" rtl="0" algn="l">
              <a:spcBef>
                <a:spcPts val="0"/>
              </a:spcBef>
              <a:spcAft>
                <a:spcPts val="0"/>
              </a:spcAft>
              <a:buSzPts val="1400"/>
              <a:buChar char="●"/>
            </a:pPr>
            <a:r>
              <a:rPr lang="en"/>
              <a:t>Updated daily, works globally</a:t>
            </a:r>
            <a:endParaRPr/>
          </a:p>
          <a:p>
            <a:pPr indent="-317500" lvl="0" marL="457200" rtl="0" algn="l">
              <a:spcBef>
                <a:spcPts val="0"/>
              </a:spcBef>
              <a:spcAft>
                <a:spcPts val="0"/>
              </a:spcAft>
              <a:buSzPts val="1400"/>
              <a:buChar char="●"/>
            </a:pPr>
            <a:r>
              <a:rPr lang="en"/>
              <a:t>Provides further visual and more spectral data for other risk analyses too</a:t>
            </a:r>
            <a:endParaRPr/>
          </a:p>
        </p:txBody>
      </p:sp>
      <p:cxnSp>
        <p:nvCxnSpPr>
          <p:cNvPr id="476" name="Google Shape;476;p6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77" name="Google Shape;477;p68"/>
          <p:cNvSpPr txBox="1"/>
          <p:nvPr>
            <p:ph idx="1" type="body"/>
          </p:nvPr>
        </p:nvSpPr>
        <p:spPr>
          <a:xfrm>
            <a:off x="5104075" y="2467500"/>
            <a:ext cx="3683100" cy="218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Weakness</a:t>
            </a:r>
            <a:endParaRPr sz="1700"/>
          </a:p>
          <a:p>
            <a:pPr indent="-317500" lvl="0" marL="457200" rtl="0" algn="l">
              <a:spcBef>
                <a:spcPts val="1600"/>
              </a:spcBef>
              <a:spcAft>
                <a:spcPts val="0"/>
              </a:spcAft>
              <a:buSzPts val="1400"/>
              <a:buChar char="●"/>
            </a:pPr>
            <a:r>
              <a:rPr lang="en"/>
              <a:t>Takes more time to build and more code or scripts</a:t>
            </a:r>
            <a:endParaRPr/>
          </a:p>
          <a:p>
            <a:pPr indent="-317500" lvl="0" marL="457200" rtl="0" algn="l">
              <a:spcBef>
                <a:spcPts val="0"/>
              </a:spcBef>
              <a:spcAft>
                <a:spcPts val="0"/>
              </a:spcAft>
              <a:buSzPts val="1400"/>
              <a:buChar char="●"/>
            </a:pPr>
            <a:r>
              <a:rPr lang="en"/>
              <a:t>Can be slower because API or inference may run each time</a:t>
            </a:r>
            <a:endParaRPr/>
          </a:p>
          <a:p>
            <a:pPr indent="-317500" lvl="0" marL="457200" rtl="0" algn="l">
              <a:spcBef>
                <a:spcPts val="0"/>
              </a:spcBef>
              <a:spcAft>
                <a:spcPts val="0"/>
              </a:spcAft>
              <a:buSzPts val="1400"/>
              <a:buChar char="●"/>
            </a:pPr>
            <a:r>
              <a:rPr lang="en"/>
              <a:t>Limited to buildings and objects or industries that can be uniquely identified or attributed</a:t>
            </a:r>
            <a:endParaRPr/>
          </a:p>
          <a:p>
            <a:pPr indent="0" lvl="0" marL="457200" rtl="0" algn="l">
              <a:spcBef>
                <a:spcPts val="1600"/>
              </a:spcBef>
              <a:spcAft>
                <a:spcPts val="1600"/>
              </a:spcAft>
              <a:buNone/>
            </a:pPr>
            <a:r>
              <a:rPr lang="en"/>
              <a: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9"/>
          <p:cNvSpPr txBox="1"/>
          <p:nvPr>
            <p:ph type="title"/>
          </p:nvPr>
        </p:nvSpPr>
        <p:spPr>
          <a:xfrm>
            <a:off x="938500" y="445025"/>
            <a:ext cx="77070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Ground View</a:t>
            </a:r>
            <a:endParaRPr sz="14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400"/>
          </a:p>
          <a:p>
            <a:pPr indent="0" lvl="0" marL="0" rtl="0" algn="l">
              <a:spcBef>
                <a:spcPts val="400"/>
              </a:spcBef>
              <a:spcAft>
                <a:spcPts val="400"/>
              </a:spcAft>
              <a:buNone/>
            </a:pPr>
            <a:r>
              <a:rPr lang="en" sz="1400">
                <a:solidFill>
                  <a:schemeClr val="lt1"/>
                </a:solidFill>
                <a:latin typeface="Montserrat"/>
                <a:ea typeface="Montserrat"/>
                <a:cs typeface="Montserrat"/>
                <a:sym typeface="Montserrat"/>
              </a:rPr>
              <a:t>Can perform CV on Google Earth/Street View together with NLP cross-modally via models we have built using for instance the Sagemaker APIs to extract company names from the building names or entrance inscriptions to match and complete the list of buildings that may be away from others or detached. </a:t>
            </a:r>
            <a:endParaRPr sz="1400">
              <a:solidFill>
                <a:schemeClr val="lt1"/>
              </a:solidFill>
              <a:latin typeface="Montserrat"/>
              <a:ea typeface="Montserrat"/>
              <a:cs typeface="Montserrat"/>
              <a:sym typeface="Montserrat"/>
            </a:endParaRPr>
          </a:p>
        </p:txBody>
      </p:sp>
      <p:sp>
        <p:nvSpPr>
          <p:cNvPr id="483" name="Google Shape;483;p69"/>
          <p:cNvSpPr txBox="1"/>
          <p:nvPr>
            <p:ph idx="1" type="body"/>
          </p:nvPr>
        </p:nvSpPr>
        <p:spPr>
          <a:xfrm>
            <a:off x="874825" y="2239350"/>
            <a:ext cx="3808800" cy="276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Strength</a:t>
            </a:r>
            <a:endParaRPr sz="1700"/>
          </a:p>
          <a:p>
            <a:pPr indent="-317500" lvl="0" marL="457200" rtl="0" algn="l">
              <a:spcBef>
                <a:spcPts val="1600"/>
              </a:spcBef>
              <a:spcAft>
                <a:spcPts val="0"/>
              </a:spcAft>
              <a:buSzPts val="1400"/>
              <a:buChar char="●"/>
            </a:pPr>
            <a:r>
              <a:rPr lang="en"/>
              <a:t>Our modern computer vision text extraction methods are very precise </a:t>
            </a:r>
            <a:endParaRPr/>
          </a:p>
          <a:p>
            <a:pPr indent="-317500" lvl="0" marL="457200" rtl="0" algn="l">
              <a:spcBef>
                <a:spcPts val="0"/>
              </a:spcBef>
              <a:spcAft>
                <a:spcPts val="0"/>
              </a:spcAft>
              <a:buSzPts val="1400"/>
              <a:buChar char="●"/>
            </a:pPr>
            <a:r>
              <a:rPr lang="en"/>
              <a:t>More extensive and accurate than from satellite view</a:t>
            </a:r>
            <a:endParaRPr/>
          </a:p>
          <a:p>
            <a:pPr indent="-317500" lvl="0" marL="457200" rtl="0" algn="l">
              <a:spcBef>
                <a:spcPts val="0"/>
              </a:spcBef>
              <a:spcAft>
                <a:spcPts val="0"/>
              </a:spcAft>
              <a:buSzPts val="1400"/>
              <a:buChar char="●"/>
            </a:pPr>
            <a:r>
              <a:rPr lang="en"/>
              <a:t>Very detailed, allowing for further risk factor analyses</a:t>
            </a:r>
            <a:endParaRPr/>
          </a:p>
          <a:p>
            <a:pPr indent="-317500" lvl="0" marL="457200" rtl="0" algn="l">
              <a:spcBef>
                <a:spcPts val="0"/>
              </a:spcBef>
              <a:spcAft>
                <a:spcPts val="0"/>
              </a:spcAft>
              <a:buSzPts val="1400"/>
              <a:buChar char="●"/>
            </a:pPr>
            <a:r>
              <a:rPr lang="en"/>
              <a:t>Works for almost all industrial areas</a:t>
            </a:r>
            <a:endParaRPr/>
          </a:p>
        </p:txBody>
      </p:sp>
      <p:cxnSp>
        <p:nvCxnSpPr>
          <p:cNvPr id="484" name="Google Shape;484;p6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85" name="Google Shape;485;p69"/>
          <p:cNvSpPr txBox="1"/>
          <p:nvPr>
            <p:ph idx="1" type="body"/>
          </p:nvPr>
        </p:nvSpPr>
        <p:spPr>
          <a:xfrm>
            <a:off x="5118250" y="2239350"/>
            <a:ext cx="3808800" cy="276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Weakness</a:t>
            </a:r>
            <a:endParaRPr sz="1700"/>
          </a:p>
          <a:p>
            <a:pPr indent="-317500" lvl="0" marL="457200" rtl="0" algn="l">
              <a:spcBef>
                <a:spcPts val="1600"/>
              </a:spcBef>
              <a:spcAft>
                <a:spcPts val="0"/>
              </a:spcAft>
              <a:buSzPts val="1400"/>
              <a:buChar char="●"/>
            </a:pPr>
            <a:r>
              <a:rPr lang="en"/>
              <a:t>Limited to where street image data or other image data is available</a:t>
            </a:r>
            <a:endParaRPr/>
          </a:p>
          <a:p>
            <a:pPr indent="-317500" lvl="0" marL="457200" rtl="0" algn="l">
              <a:spcBef>
                <a:spcPts val="0"/>
              </a:spcBef>
              <a:spcAft>
                <a:spcPts val="0"/>
              </a:spcAft>
              <a:buSzPts val="1400"/>
              <a:buChar char="●"/>
            </a:pPr>
            <a:r>
              <a:rPr lang="en"/>
              <a:t>Less frequently updated</a:t>
            </a:r>
            <a:endParaRPr/>
          </a:p>
          <a:p>
            <a:pPr indent="-317500" lvl="0" marL="457200" rtl="0" algn="l">
              <a:spcBef>
                <a:spcPts val="0"/>
              </a:spcBef>
              <a:spcAft>
                <a:spcPts val="0"/>
              </a:spcAft>
              <a:buSzPts val="1400"/>
              <a:buChar char="●"/>
            </a:pPr>
            <a:r>
              <a:rPr lang="en"/>
              <a:t>Not showing company relationships</a:t>
            </a:r>
            <a:endParaRPr/>
          </a:p>
          <a:p>
            <a:pPr indent="0" lvl="0" marL="457200" rtl="0" algn="l">
              <a:spcBef>
                <a:spcPts val="1600"/>
              </a:spcBef>
              <a:spcAft>
                <a:spcPts val="1600"/>
              </a:spcAft>
              <a:buNone/>
            </a:pPr>
            <a:r>
              <a:rPr lang="en"/>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0"/>
          <p:cNvSpPr txBox="1"/>
          <p:nvPr>
            <p:ph type="title"/>
          </p:nvPr>
        </p:nvSpPr>
        <p:spPr>
          <a:xfrm>
            <a:off x="938500" y="445025"/>
            <a:ext cx="6051600" cy="941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a:t>Address Text Normalisation </a:t>
            </a:r>
            <a:endParaRPr/>
          </a:p>
          <a:p>
            <a:pPr indent="0" lvl="0" marL="0" rtl="0" algn="l">
              <a:lnSpc>
                <a:spcPct val="90000"/>
              </a:lnSpc>
              <a:spcBef>
                <a:spcPts val="0"/>
              </a:spcBef>
              <a:spcAft>
                <a:spcPts val="0"/>
              </a:spcAft>
              <a:buNone/>
            </a:pPr>
            <a:r>
              <a:rPr lang="en" sz="2000"/>
              <a:t>(Secondary Problem) prahkar update and visualize</a:t>
            </a:r>
            <a:endParaRPr sz="2000"/>
          </a:p>
          <a:p>
            <a:pPr indent="0" lvl="0" marL="0" rtl="0" algn="l">
              <a:lnSpc>
                <a:spcPct val="90000"/>
              </a:lnSpc>
              <a:spcBef>
                <a:spcPts val="0"/>
              </a:spcBef>
              <a:spcAft>
                <a:spcPts val="0"/>
              </a:spcAft>
              <a:buNone/>
            </a:pPr>
            <a:r>
              <a:t/>
            </a:r>
            <a:endParaRPr sz="2000"/>
          </a:p>
        </p:txBody>
      </p:sp>
      <p:sp>
        <p:nvSpPr>
          <p:cNvPr id="491" name="Google Shape;491;p70"/>
          <p:cNvSpPr txBox="1"/>
          <p:nvPr>
            <p:ph idx="1" type="body"/>
          </p:nvPr>
        </p:nvSpPr>
        <p:spPr>
          <a:xfrm>
            <a:off x="791450" y="1700000"/>
            <a:ext cx="6942900" cy="3158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400"/>
              </a:spcBef>
              <a:spcAft>
                <a:spcPts val="0"/>
              </a:spcAft>
              <a:buSzPts val="1400"/>
              <a:buChar char="●"/>
            </a:pPr>
            <a:r>
              <a:rPr lang="en"/>
              <a:t>For the secondary problem of normalising address names, we can use </a:t>
            </a:r>
            <a:r>
              <a:rPr lang="en">
                <a:uFill>
                  <a:noFill/>
                </a:uFill>
                <a:hlinkClick r:id="rId3"/>
              </a:rPr>
              <a:t>fuzzy logic for address matching</a:t>
            </a:r>
            <a:r>
              <a:rPr lang="en"/>
              <a:t> with the Levenshtein as distance metric for a probability score for how close they match, and similar address matching methods, such as the Swiss Re database and new web APIs. The accuracy can also be enhanced further via modern NLP or bi-modal pattern matching methods.</a:t>
            </a:r>
            <a:endParaRPr sz="2000">
              <a:solidFill>
                <a:srgbClr val="323434"/>
              </a:solidFill>
              <a:latin typeface="Arial"/>
              <a:ea typeface="Arial"/>
              <a:cs typeface="Arial"/>
              <a:sym typeface="Arial"/>
            </a:endParaRPr>
          </a:p>
          <a:p>
            <a:pPr indent="0" lvl="0" marL="457200" rtl="0" algn="l">
              <a:lnSpc>
                <a:spcPct val="115000"/>
              </a:lnSpc>
              <a:spcBef>
                <a:spcPts val="400"/>
              </a:spcBef>
              <a:spcAft>
                <a:spcPts val="0"/>
              </a:spcAft>
              <a:buNone/>
            </a:pPr>
            <a:r>
              <a:t/>
            </a:r>
            <a:endParaRPr>
              <a:solidFill>
                <a:srgbClr val="323434"/>
              </a:solidFill>
              <a:latin typeface="Arial"/>
              <a:ea typeface="Arial"/>
              <a:cs typeface="Arial"/>
              <a:sym typeface="Arial"/>
            </a:endParaRPr>
          </a:p>
          <a:p>
            <a:pPr indent="-317500" lvl="0" marL="457200" rtl="0" algn="l">
              <a:lnSpc>
                <a:spcPct val="115000"/>
              </a:lnSpc>
              <a:spcBef>
                <a:spcPts val="400"/>
              </a:spcBef>
              <a:spcAft>
                <a:spcPts val="0"/>
              </a:spcAft>
              <a:buSzPts val="1400"/>
              <a:buChar char="●"/>
            </a:pPr>
            <a:r>
              <a:rPr lang="en"/>
              <a:t>This can be combined with the Google Maps or Bing APIs to find the corresponding location and coordinates. The coordinates can then be stored in a database or ontology. This process can be made as a real-time service using Python scripts.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1"/>
          <p:cNvSpPr txBox="1"/>
          <p:nvPr>
            <p:ph type="title"/>
          </p:nvPr>
        </p:nvSpPr>
        <p:spPr>
          <a:xfrm>
            <a:off x="938500" y="445025"/>
            <a:ext cx="6051600" cy="941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a:t>Examples</a:t>
            </a:r>
            <a:endParaRPr sz="2000"/>
          </a:p>
          <a:p>
            <a:pPr indent="0" lvl="0" marL="0" rtl="0" algn="l">
              <a:lnSpc>
                <a:spcPct val="90000"/>
              </a:lnSpc>
              <a:spcBef>
                <a:spcPts val="0"/>
              </a:spcBef>
              <a:spcAft>
                <a:spcPts val="0"/>
              </a:spcAft>
              <a:buNone/>
            </a:pPr>
            <a:r>
              <a:t/>
            </a:r>
            <a:endParaRPr sz="2000"/>
          </a:p>
        </p:txBody>
      </p:sp>
      <p:sp>
        <p:nvSpPr>
          <p:cNvPr id="497" name="Google Shape;497;p71"/>
          <p:cNvSpPr txBox="1"/>
          <p:nvPr>
            <p:ph idx="1" type="body"/>
          </p:nvPr>
        </p:nvSpPr>
        <p:spPr>
          <a:xfrm>
            <a:off x="791450" y="1700000"/>
            <a:ext cx="6942900" cy="3158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400"/>
              </a:spcBef>
              <a:spcAft>
                <a:spcPts val="0"/>
              </a:spcAft>
              <a:buSzPts val="1400"/>
              <a:buChar char="●"/>
            </a:pPr>
            <a:r>
              <a:rPr lang="en"/>
              <a:t>Lafarge Holcim Switzerland and surrounding buildings in Untervaz (Cement &amp; Baustoffhof)</a:t>
            </a:r>
            <a:endParaRPr/>
          </a:p>
          <a:p>
            <a:pPr indent="-317500" lvl="0" marL="457200" rtl="0" algn="l">
              <a:lnSpc>
                <a:spcPct val="115000"/>
              </a:lnSpc>
              <a:spcBef>
                <a:spcPts val="0"/>
              </a:spcBef>
              <a:spcAft>
                <a:spcPts val="0"/>
              </a:spcAft>
              <a:buSzPts val="1400"/>
              <a:buChar char="●"/>
            </a:pPr>
            <a:r>
              <a:rPr lang="en"/>
              <a:t>Other industry Supermarket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2"/>
          <p:cNvSpPr txBox="1"/>
          <p:nvPr>
            <p:ph type="title"/>
          </p:nvPr>
        </p:nvSpPr>
        <p:spPr>
          <a:xfrm>
            <a:off x="938500" y="445025"/>
            <a:ext cx="57159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INTERNAL VALIDITY</a:t>
            </a:r>
            <a:endParaRPr>
              <a:solidFill>
                <a:schemeClr val="accent1"/>
              </a:solidFill>
            </a:endParaRPr>
          </a:p>
        </p:txBody>
      </p:sp>
      <p:sp>
        <p:nvSpPr>
          <p:cNvPr id="503" name="Google Shape;503;p72"/>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to make your point clear? Lists like this: one</a:t>
            </a:r>
            <a:endParaRPr/>
          </a:p>
          <a:p>
            <a:pPr indent="-317500" lvl="0" marL="457200" rtl="0" algn="l">
              <a:spcBef>
                <a:spcPts val="1600"/>
              </a:spcBef>
              <a:spcAft>
                <a:spcPts val="0"/>
              </a:spcAft>
              <a:buSzPts val="1400"/>
              <a:buChar char="●"/>
            </a:pPr>
            <a:r>
              <a:rPr lang="en"/>
              <a:t>They’re simple</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600"/>
              </a:spcBef>
              <a:spcAft>
                <a:spcPts val="1600"/>
              </a:spcAft>
              <a:buNone/>
            </a:pPr>
            <a:r>
              <a:rPr lang="en"/>
              <a:t>And the most important thing: the audience won’t miss the point of your presentation</a:t>
            </a:r>
            <a:endParaRPr/>
          </a:p>
        </p:txBody>
      </p:sp>
      <p:cxnSp>
        <p:nvCxnSpPr>
          <p:cNvPr id="504" name="Google Shape;504;p7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3"/>
          <p:cNvSpPr txBox="1"/>
          <p:nvPr>
            <p:ph type="title"/>
          </p:nvPr>
        </p:nvSpPr>
        <p:spPr>
          <a:xfrm>
            <a:off x="938500" y="445025"/>
            <a:ext cx="57159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EXTERNAL</a:t>
            </a:r>
            <a:r>
              <a:rPr lang="en"/>
              <a:t> VALIDITY</a:t>
            </a:r>
            <a:endParaRPr>
              <a:solidFill>
                <a:schemeClr val="accent1"/>
              </a:solidFill>
            </a:endParaRPr>
          </a:p>
        </p:txBody>
      </p:sp>
      <p:sp>
        <p:nvSpPr>
          <p:cNvPr id="510" name="Google Shape;510;p73"/>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to make your point clear? Lists like this: one</a:t>
            </a:r>
            <a:endParaRPr/>
          </a:p>
          <a:p>
            <a:pPr indent="-317500" lvl="0" marL="457200" rtl="0" algn="l">
              <a:spcBef>
                <a:spcPts val="1600"/>
              </a:spcBef>
              <a:spcAft>
                <a:spcPts val="0"/>
              </a:spcAft>
              <a:buSzPts val="1400"/>
              <a:buChar char="●"/>
            </a:pPr>
            <a:r>
              <a:rPr lang="en"/>
              <a:t>They’re simple</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600"/>
              </a:spcBef>
              <a:spcAft>
                <a:spcPts val="1600"/>
              </a:spcAft>
              <a:buNone/>
            </a:pPr>
            <a:r>
              <a:rPr lang="en"/>
              <a:t>And the most important thing: the audience won’t miss the point of your presentation</a:t>
            </a:r>
            <a:endParaRPr/>
          </a:p>
        </p:txBody>
      </p:sp>
      <p:cxnSp>
        <p:nvCxnSpPr>
          <p:cNvPr id="511" name="Google Shape;511;p7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4"/>
          <p:cNvSpPr txBox="1"/>
          <p:nvPr>
            <p:ph type="title"/>
          </p:nvPr>
        </p:nvSpPr>
        <p:spPr>
          <a:xfrm>
            <a:off x="938500" y="445025"/>
            <a:ext cx="57159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IDENTIFIED </a:t>
            </a:r>
            <a:endParaRPr>
              <a:solidFill>
                <a:schemeClr val="accent1"/>
              </a:solidFill>
            </a:endParaRPr>
          </a:p>
        </p:txBody>
      </p:sp>
      <p:sp>
        <p:nvSpPr>
          <p:cNvPr id="517" name="Google Shape;517;p7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to make your point clear? Lists like this: one</a:t>
            </a:r>
            <a:endParaRPr/>
          </a:p>
          <a:p>
            <a:pPr indent="-317500" lvl="0" marL="457200" rtl="0" algn="l">
              <a:spcBef>
                <a:spcPts val="1600"/>
              </a:spcBef>
              <a:spcAft>
                <a:spcPts val="0"/>
              </a:spcAft>
              <a:buSzPts val="1400"/>
              <a:buChar char="●"/>
            </a:pPr>
            <a:r>
              <a:rPr lang="en"/>
              <a:t>They’re simple</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600"/>
              </a:spcBef>
              <a:spcAft>
                <a:spcPts val="1600"/>
              </a:spcAft>
              <a:buNone/>
            </a:pPr>
            <a:r>
              <a:rPr lang="en"/>
              <a:t>And the most important thing: the audience won’t miss the point of your presentation</a:t>
            </a:r>
            <a:endParaRPr/>
          </a:p>
        </p:txBody>
      </p:sp>
      <p:cxnSp>
        <p:nvCxnSpPr>
          <p:cNvPr id="518" name="Google Shape;518;p7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a:t>
            </a:r>
            <a:endParaRPr/>
          </a:p>
        </p:txBody>
      </p:sp>
      <p:cxnSp>
        <p:nvCxnSpPr>
          <p:cNvPr id="524" name="Google Shape;524;p75"/>
          <p:cNvCxnSpPr/>
          <p:nvPr/>
        </p:nvCxnSpPr>
        <p:spPr>
          <a:xfrm>
            <a:off x="1245300" y="2859300"/>
            <a:ext cx="6653400" cy="0"/>
          </a:xfrm>
          <a:prstGeom prst="straightConnector1">
            <a:avLst/>
          </a:prstGeom>
          <a:noFill/>
          <a:ln cap="flat" cmpd="sng" w="19050">
            <a:solidFill>
              <a:schemeClr val="accent1"/>
            </a:solidFill>
            <a:prstDash val="solid"/>
            <a:round/>
            <a:headEnd len="med" w="med" type="none"/>
            <a:tailEnd len="med" w="med" type="none"/>
          </a:ln>
        </p:spPr>
      </p:cxnSp>
      <p:sp>
        <p:nvSpPr>
          <p:cNvPr id="525" name="Google Shape;525;p75"/>
          <p:cNvSpPr txBox="1"/>
          <p:nvPr>
            <p:ph idx="4294967295" type="title"/>
          </p:nvPr>
        </p:nvSpPr>
        <p:spPr>
          <a:xfrm>
            <a:off x="1019361" y="2097688"/>
            <a:ext cx="15273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lt1"/>
                </a:solidFill>
              </a:rPr>
              <a:t>DAY 1</a:t>
            </a:r>
            <a:endParaRPr sz="1400">
              <a:solidFill>
                <a:schemeClr val="lt1"/>
              </a:solidFill>
            </a:endParaRPr>
          </a:p>
        </p:txBody>
      </p:sp>
      <p:sp>
        <p:nvSpPr>
          <p:cNvPr id="526" name="Google Shape;526;p75"/>
          <p:cNvSpPr txBox="1"/>
          <p:nvPr>
            <p:ph idx="4294967295" type="subTitle"/>
          </p:nvPr>
        </p:nvSpPr>
        <p:spPr>
          <a:xfrm>
            <a:off x="1020964" y="3183038"/>
            <a:ext cx="15273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lt1"/>
                </a:solidFill>
              </a:rPr>
              <a:t>Kick Off, Get to Know, Independent Search</a:t>
            </a:r>
            <a:endParaRPr sz="1400">
              <a:solidFill>
                <a:schemeClr val="lt1"/>
              </a:solidFill>
            </a:endParaRPr>
          </a:p>
        </p:txBody>
      </p:sp>
      <p:sp>
        <p:nvSpPr>
          <p:cNvPr id="527" name="Google Shape;527;p75"/>
          <p:cNvSpPr txBox="1"/>
          <p:nvPr>
            <p:ph idx="4294967295" type="title"/>
          </p:nvPr>
        </p:nvSpPr>
        <p:spPr>
          <a:xfrm>
            <a:off x="4738561" y="2097688"/>
            <a:ext cx="15273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Week 2</a:t>
            </a:r>
            <a:endParaRPr sz="1400">
              <a:solidFill>
                <a:schemeClr val="lt1"/>
              </a:solidFill>
            </a:endParaRPr>
          </a:p>
        </p:txBody>
      </p:sp>
      <p:sp>
        <p:nvSpPr>
          <p:cNvPr id="528" name="Google Shape;528;p75"/>
          <p:cNvSpPr txBox="1"/>
          <p:nvPr>
            <p:ph idx="4294967295" type="subTitle"/>
          </p:nvPr>
        </p:nvSpPr>
        <p:spPr>
          <a:xfrm>
            <a:off x="4738564" y="3183038"/>
            <a:ext cx="1527300" cy="72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lt1"/>
              </a:solidFill>
            </a:endParaRPr>
          </a:p>
          <a:p>
            <a:pPr indent="0" lvl="0" marL="0" rtl="0" algn="ctr">
              <a:spcBef>
                <a:spcPts val="1600"/>
              </a:spcBef>
              <a:spcAft>
                <a:spcPts val="1600"/>
              </a:spcAft>
              <a:buNone/>
            </a:pPr>
            <a:r>
              <a:t/>
            </a:r>
            <a:endParaRPr sz="1400">
              <a:solidFill>
                <a:schemeClr val="lt1"/>
              </a:solidFill>
            </a:endParaRPr>
          </a:p>
        </p:txBody>
      </p:sp>
      <p:sp>
        <p:nvSpPr>
          <p:cNvPr id="529" name="Google Shape;529;p75"/>
          <p:cNvSpPr txBox="1"/>
          <p:nvPr>
            <p:ph idx="4294967295" type="subTitle"/>
          </p:nvPr>
        </p:nvSpPr>
        <p:spPr>
          <a:xfrm>
            <a:off x="2879789" y="1892972"/>
            <a:ext cx="15273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lt1"/>
                </a:solidFill>
              </a:rPr>
              <a:t>Ideation, built out the Use case </a:t>
            </a:r>
            <a:endParaRPr sz="1400">
              <a:solidFill>
                <a:schemeClr val="lt1"/>
              </a:solidFill>
            </a:endParaRPr>
          </a:p>
        </p:txBody>
      </p:sp>
      <p:sp>
        <p:nvSpPr>
          <p:cNvPr id="530" name="Google Shape;530;p75"/>
          <p:cNvSpPr txBox="1"/>
          <p:nvPr>
            <p:ph idx="4294967295" type="title"/>
          </p:nvPr>
        </p:nvSpPr>
        <p:spPr>
          <a:xfrm>
            <a:off x="2879786" y="3230845"/>
            <a:ext cx="15273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Week 1</a:t>
            </a:r>
            <a:endParaRPr sz="1400">
              <a:solidFill>
                <a:schemeClr val="lt1"/>
              </a:solidFill>
            </a:endParaRPr>
          </a:p>
        </p:txBody>
      </p:sp>
      <p:sp>
        <p:nvSpPr>
          <p:cNvPr id="531" name="Google Shape;531;p75"/>
          <p:cNvSpPr txBox="1"/>
          <p:nvPr>
            <p:ph idx="4294967295" type="subTitle"/>
          </p:nvPr>
        </p:nvSpPr>
        <p:spPr>
          <a:xfrm>
            <a:off x="6597339" y="1881059"/>
            <a:ext cx="15273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lt1"/>
                </a:solidFill>
              </a:rPr>
              <a:t>Submission &amp; Presentation</a:t>
            </a:r>
            <a:endParaRPr sz="1400">
              <a:solidFill>
                <a:schemeClr val="lt1"/>
              </a:solidFill>
            </a:endParaRPr>
          </a:p>
        </p:txBody>
      </p:sp>
      <p:sp>
        <p:nvSpPr>
          <p:cNvPr id="532" name="Google Shape;532;p75"/>
          <p:cNvSpPr txBox="1"/>
          <p:nvPr>
            <p:ph idx="4294967295" type="title"/>
          </p:nvPr>
        </p:nvSpPr>
        <p:spPr>
          <a:xfrm>
            <a:off x="6597336" y="3218932"/>
            <a:ext cx="1527300" cy="34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20.09.21 09:00 am CET</a:t>
            </a:r>
            <a:endParaRPr sz="1400">
              <a:solidFill>
                <a:schemeClr val="lt1"/>
              </a:solidFill>
            </a:endParaRPr>
          </a:p>
        </p:txBody>
      </p:sp>
      <p:sp>
        <p:nvSpPr>
          <p:cNvPr id="533" name="Google Shape;533;p75"/>
          <p:cNvSpPr/>
          <p:nvPr/>
        </p:nvSpPr>
        <p:spPr>
          <a:xfrm>
            <a:off x="1674250" y="27505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5"/>
          <p:cNvSpPr/>
          <p:nvPr/>
        </p:nvSpPr>
        <p:spPr>
          <a:xfrm>
            <a:off x="3534675" y="27505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5"/>
          <p:cNvSpPr/>
          <p:nvPr/>
        </p:nvSpPr>
        <p:spPr>
          <a:xfrm>
            <a:off x="5395100" y="27505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5"/>
          <p:cNvSpPr/>
          <p:nvPr/>
        </p:nvSpPr>
        <p:spPr>
          <a:xfrm>
            <a:off x="7255525" y="2750550"/>
            <a:ext cx="217500" cy="217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 name="Google Shape;537;p7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538" name="Google Shape;538;p75"/>
          <p:cNvSpPr txBox="1"/>
          <p:nvPr>
            <p:ph idx="4294967295" type="subTitle"/>
          </p:nvPr>
        </p:nvSpPr>
        <p:spPr>
          <a:xfrm>
            <a:off x="4738577" y="3183050"/>
            <a:ext cx="1766700" cy="725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chemeClr val="lt1"/>
                </a:solidFill>
              </a:rPr>
              <a:t>Prototyping and testing, presentation creation </a:t>
            </a:r>
            <a:endParaRPr sz="14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6"/>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 GOOD WAY TO END THE PRESENTATION</a:t>
            </a:r>
            <a:endParaRPr/>
          </a:p>
        </p:txBody>
      </p:sp>
      <p:sp>
        <p:nvSpPr>
          <p:cNvPr id="544" name="Google Shape;544;p76"/>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cxnSp>
        <p:nvCxnSpPr>
          <p:cNvPr id="545" name="Google Shape;545;p76"/>
          <p:cNvCxnSpPr/>
          <p:nvPr/>
        </p:nvCxnSpPr>
        <p:spPr>
          <a:xfrm>
            <a:off x="3190500" y="32032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1"/>
          <p:cNvSpPr txBox="1"/>
          <p:nvPr>
            <p:ph type="title"/>
          </p:nvPr>
        </p:nvSpPr>
        <p:spPr>
          <a:xfrm>
            <a:off x="938500" y="445025"/>
            <a:ext cx="57159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CHARACTERISATION SPRINT 1 &amp; 2</a:t>
            </a:r>
            <a:endParaRPr>
              <a:solidFill>
                <a:schemeClr val="accent1"/>
              </a:solidFill>
            </a:endParaRPr>
          </a:p>
        </p:txBody>
      </p:sp>
      <p:sp>
        <p:nvSpPr>
          <p:cNvPr id="191" name="Google Shape;191;p41"/>
          <p:cNvSpPr txBox="1"/>
          <p:nvPr>
            <p:ph idx="1" type="body"/>
          </p:nvPr>
        </p:nvSpPr>
        <p:spPr>
          <a:xfrm>
            <a:off x="566600" y="1544775"/>
            <a:ext cx="5433000" cy="28938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42900" lvl="0" marL="342900" rtl="0" algn="l">
              <a:spcBef>
                <a:spcPts val="800"/>
              </a:spcBef>
              <a:spcAft>
                <a:spcPts val="0"/>
              </a:spcAft>
              <a:buClr>
                <a:schemeClr val="lt1"/>
              </a:buClr>
              <a:buSzPts val="1800"/>
              <a:buFont typeface="Arial"/>
              <a:buAutoNum type="arabicPeriod"/>
            </a:pPr>
            <a:r>
              <a:rPr lang="en" sz="1800">
                <a:highlight>
                  <a:schemeClr val="dk1"/>
                </a:highlight>
                <a:latin typeface="IBM Plex Sans"/>
                <a:ea typeface="IBM Plex Sans"/>
                <a:cs typeface="IBM Plex Sans"/>
                <a:sym typeface="IBM Plex Sans"/>
              </a:rPr>
              <a:t>Defining features in which a company and its locations (e.g. factories, warehouses, sales points) can be interlinked.</a:t>
            </a:r>
            <a:endParaRPr sz="1800">
              <a:highlight>
                <a:schemeClr val="dk1"/>
              </a:highlight>
              <a:latin typeface="IBM Plex Sans"/>
              <a:ea typeface="IBM Plex Sans"/>
              <a:cs typeface="IBM Plex Sans"/>
              <a:sym typeface="IBM Plex Sans"/>
            </a:endParaRPr>
          </a:p>
          <a:p>
            <a:pPr indent="-342900" lvl="0" marL="342900" rtl="0" algn="l">
              <a:spcBef>
                <a:spcPts val="800"/>
              </a:spcBef>
              <a:spcAft>
                <a:spcPts val="0"/>
              </a:spcAft>
              <a:buClr>
                <a:schemeClr val="lt1"/>
              </a:buClr>
              <a:buSzPts val="1800"/>
              <a:buFont typeface="Arial"/>
              <a:buAutoNum type="arabicPeriod"/>
            </a:pPr>
            <a:r>
              <a:rPr lang="en" sz="1800">
                <a:highlight>
                  <a:schemeClr val="dk1"/>
                </a:highlight>
                <a:latin typeface="IBM Plex Sans"/>
                <a:ea typeface="IBM Plex Sans"/>
                <a:cs typeface="IBM Plex Sans"/>
                <a:sym typeface="IBM Plex Sans"/>
              </a:rPr>
              <a:t>Identifying free or affordable source of information, where data supports applying an ontology to the actual companies and </a:t>
            </a:r>
            <a:r>
              <a:rPr lang="en" sz="1800">
                <a:highlight>
                  <a:schemeClr val="dk1"/>
                </a:highlight>
                <a:latin typeface="IBM Plex Sans"/>
                <a:ea typeface="IBM Plex Sans"/>
                <a:cs typeface="IBM Plex Sans"/>
                <a:sym typeface="IBM Plex Sans"/>
              </a:rPr>
              <a:t>buil</a:t>
            </a:r>
            <a:r>
              <a:rPr lang="en" sz="1800">
                <a:highlight>
                  <a:schemeClr val="dk1"/>
                </a:highlight>
                <a:latin typeface="IBM Plex Sans"/>
                <a:ea typeface="IBM Plex Sans"/>
                <a:cs typeface="IBM Plex Sans"/>
                <a:sym typeface="IBM Plex Sans"/>
              </a:rPr>
              <a:t>dings.</a:t>
            </a:r>
            <a:endParaRPr sz="1800">
              <a:highlight>
                <a:schemeClr val="dk1"/>
              </a:highlight>
              <a:latin typeface="IBM Plex Sans"/>
              <a:ea typeface="IBM Plex Sans"/>
              <a:cs typeface="IBM Plex Sans"/>
              <a:sym typeface="IBM Plex Sans"/>
            </a:endParaRPr>
          </a:p>
          <a:p>
            <a:pPr indent="-342900" lvl="0" marL="342900" rtl="0" algn="l">
              <a:spcBef>
                <a:spcPts val="800"/>
              </a:spcBef>
              <a:spcAft>
                <a:spcPts val="0"/>
              </a:spcAft>
              <a:buClr>
                <a:schemeClr val="lt1"/>
              </a:buClr>
              <a:buSzPts val="1800"/>
              <a:buFont typeface="Arial"/>
              <a:buAutoNum type="arabicPeriod"/>
            </a:pPr>
            <a:r>
              <a:rPr lang="en" sz="1800">
                <a:highlight>
                  <a:schemeClr val="dk1"/>
                </a:highlight>
                <a:latin typeface="IBM Plex Sans"/>
                <a:ea typeface="IBM Plex Sans"/>
                <a:cs typeface="IBM Plex Sans"/>
                <a:sym typeface="IBM Plex Sans"/>
              </a:rPr>
              <a:t>Select methodologies for the implementation with validation and feasibility	</a:t>
            </a:r>
            <a:endParaRPr sz="1800">
              <a:highlight>
                <a:schemeClr val="dk1"/>
              </a:highlight>
              <a:latin typeface="IBM Plex Sans"/>
              <a:ea typeface="IBM Plex Sans"/>
              <a:cs typeface="IBM Plex Sans"/>
              <a:sym typeface="IBM Plex Sans"/>
            </a:endParaRPr>
          </a:p>
          <a:p>
            <a:pPr indent="0" lvl="0" marL="0" rtl="0" algn="l">
              <a:spcBef>
                <a:spcPts val="800"/>
              </a:spcBef>
              <a:spcAft>
                <a:spcPts val="0"/>
              </a:spcAft>
              <a:buNone/>
            </a:pPr>
            <a:r>
              <a:t/>
            </a:r>
            <a:endParaRPr sz="1800">
              <a:highlight>
                <a:schemeClr val="dk1"/>
              </a:highlight>
              <a:latin typeface="IBM Plex Sans"/>
              <a:ea typeface="IBM Plex Sans"/>
              <a:cs typeface="IBM Plex Sans"/>
              <a:sym typeface="IBM Plex Sans"/>
            </a:endParaRPr>
          </a:p>
          <a:p>
            <a:pPr indent="0" lvl="0" marL="0" rtl="0" algn="l">
              <a:spcBef>
                <a:spcPts val="0"/>
              </a:spcBef>
              <a:spcAft>
                <a:spcPts val="1600"/>
              </a:spcAft>
              <a:buNone/>
            </a:pPr>
            <a:r>
              <a:t/>
            </a:r>
            <a:endParaRPr/>
          </a:p>
        </p:txBody>
      </p:sp>
      <p:cxnSp>
        <p:nvCxnSpPr>
          <p:cNvPr id="192" name="Google Shape;192;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2"/>
          <p:cNvSpPr txBox="1"/>
          <p:nvPr>
            <p:ph idx="1" type="body"/>
          </p:nvPr>
        </p:nvSpPr>
        <p:spPr>
          <a:xfrm>
            <a:off x="561775" y="974600"/>
            <a:ext cx="4552800" cy="405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goals for sprint 2 are: </a:t>
            </a:r>
            <a:endParaRPr/>
          </a:p>
          <a:p>
            <a:pPr indent="-311150" lvl="0" marL="457200" rtl="0" algn="l">
              <a:lnSpc>
                <a:spcPct val="150000"/>
              </a:lnSpc>
              <a:spcBef>
                <a:spcPts val="1600"/>
              </a:spcBef>
              <a:spcAft>
                <a:spcPts val="0"/>
              </a:spcAft>
              <a:buSzPts val="1300"/>
              <a:buChar char="●"/>
            </a:pPr>
            <a:r>
              <a:rPr lang="en" sz="1300"/>
              <a:t>Collect company information from platforms like ImportYeti and DnB using scraping tools</a:t>
            </a:r>
            <a:endParaRPr sz="1300"/>
          </a:p>
          <a:p>
            <a:pPr indent="-311150" lvl="0" marL="457200" rtl="0" algn="l">
              <a:lnSpc>
                <a:spcPct val="150000"/>
              </a:lnSpc>
              <a:spcBef>
                <a:spcPts val="0"/>
              </a:spcBef>
              <a:spcAft>
                <a:spcPts val="0"/>
              </a:spcAft>
              <a:buSzPts val="1300"/>
              <a:buChar char="●"/>
            </a:pPr>
            <a:r>
              <a:rPr lang="en" sz="1300"/>
              <a:t>Implement the Vision API to extract company names from Google Street View and Google Earth and other sources</a:t>
            </a:r>
            <a:endParaRPr sz="1300"/>
          </a:p>
          <a:p>
            <a:pPr indent="-311150" lvl="0" marL="457200" rtl="0" algn="l">
              <a:lnSpc>
                <a:spcPct val="150000"/>
              </a:lnSpc>
              <a:spcBef>
                <a:spcPts val="0"/>
              </a:spcBef>
              <a:spcAft>
                <a:spcPts val="0"/>
              </a:spcAft>
              <a:buSzPts val="1300"/>
              <a:buChar char="●"/>
            </a:pPr>
            <a:r>
              <a:rPr lang="en" sz="1300"/>
              <a:t>Build a searchable ontology for Swiss Re to abstract the API calls and matching processes in the background</a:t>
            </a:r>
            <a:endParaRPr sz="1300"/>
          </a:p>
          <a:p>
            <a:pPr indent="-311150" lvl="0" marL="457200" rtl="0" algn="l">
              <a:lnSpc>
                <a:spcPct val="150000"/>
              </a:lnSpc>
              <a:spcBef>
                <a:spcPts val="0"/>
              </a:spcBef>
              <a:spcAft>
                <a:spcPts val="0"/>
              </a:spcAft>
              <a:buSzPts val="1300"/>
              <a:buChar char="●"/>
            </a:pPr>
            <a:r>
              <a:rPr lang="en" sz="1300"/>
              <a:t>Perform text normalization exercise to match the company address to a single address irrespective of spelling. </a:t>
            </a:r>
            <a:endParaRPr/>
          </a:p>
        </p:txBody>
      </p:sp>
      <p:sp>
        <p:nvSpPr>
          <p:cNvPr id="198" name="Google Shape;198;p42"/>
          <p:cNvSpPr txBox="1"/>
          <p:nvPr>
            <p:ph type="title"/>
          </p:nvPr>
        </p:nvSpPr>
        <p:spPr>
          <a:xfrm>
            <a:off x="561775" y="414025"/>
            <a:ext cx="7841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 Sprint 1 &amp; Feedback received</a:t>
            </a:r>
            <a:endParaRPr>
              <a:solidFill>
                <a:schemeClr val="accent1"/>
              </a:solidFill>
            </a:endParaRPr>
          </a:p>
        </p:txBody>
      </p:sp>
      <p:cxnSp>
        <p:nvCxnSpPr>
          <p:cNvPr id="199" name="Google Shape;199;p42"/>
          <p:cNvCxnSpPr/>
          <p:nvPr/>
        </p:nvCxnSpPr>
        <p:spPr>
          <a:xfrm>
            <a:off x="685725"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00" name="Google Shape;200;p42"/>
          <p:cNvSpPr txBox="1"/>
          <p:nvPr>
            <p:ph idx="1" type="body"/>
          </p:nvPr>
        </p:nvSpPr>
        <p:spPr>
          <a:xfrm>
            <a:off x="5215950" y="1017400"/>
            <a:ext cx="3528300" cy="35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goals for sprint 2 are: </a:t>
            </a:r>
            <a:endParaRPr/>
          </a:p>
          <a:p>
            <a:pPr indent="-311150" lvl="0" marL="457200" rtl="0" algn="l">
              <a:lnSpc>
                <a:spcPct val="150000"/>
              </a:lnSpc>
              <a:spcBef>
                <a:spcPts val="1600"/>
              </a:spcBef>
              <a:spcAft>
                <a:spcPts val="0"/>
              </a:spcAft>
              <a:buSzPts val="1300"/>
              <a:buChar char="●"/>
            </a:pPr>
            <a:r>
              <a:rPr lang="en" sz="1300"/>
              <a:t>Semantic search </a:t>
            </a:r>
            <a:endParaRPr sz="1300"/>
          </a:p>
          <a:p>
            <a:pPr indent="-311150" lvl="0" marL="457200" rtl="0" algn="l">
              <a:lnSpc>
                <a:spcPct val="150000"/>
              </a:lnSpc>
              <a:spcBef>
                <a:spcPts val="0"/>
              </a:spcBef>
              <a:spcAft>
                <a:spcPts val="0"/>
              </a:spcAft>
              <a:buSzPts val="1300"/>
              <a:buChar char="●"/>
            </a:pPr>
            <a:r>
              <a:rPr lang="en" sz="1300"/>
              <a:t>Handle semantic biases</a:t>
            </a:r>
            <a:endParaRPr sz="1300"/>
          </a:p>
          <a:p>
            <a:pPr indent="-311150" lvl="0" marL="457200" rtl="0" algn="l">
              <a:lnSpc>
                <a:spcPct val="150000"/>
              </a:lnSpc>
              <a:spcBef>
                <a:spcPts val="0"/>
              </a:spcBef>
              <a:spcAft>
                <a:spcPts val="0"/>
              </a:spcAft>
              <a:buSzPts val="1300"/>
              <a:buChar char="●"/>
            </a:pPr>
            <a:r>
              <a:rPr lang="en" sz="1300"/>
              <a:t>Satellite image (sat) processing 	present new solution</a:t>
            </a:r>
            <a:endParaRPr sz="1300"/>
          </a:p>
          <a:p>
            <a:pPr indent="-311150" lvl="0" marL="457200" rtl="0" algn="l">
              <a:lnSpc>
                <a:spcPct val="150000"/>
              </a:lnSpc>
              <a:spcBef>
                <a:spcPts val="0"/>
              </a:spcBef>
              <a:spcAft>
                <a:spcPts val="0"/>
              </a:spcAft>
              <a:buSzPts val="1300"/>
              <a:buChar char="●"/>
            </a:pPr>
            <a:r>
              <a:rPr lang="en" sz="1300"/>
              <a:t>Scalable, repeatable, implementable</a:t>
            </a:r>
            <a:endParaRPr sz="1300"/>
          </a:p>
          <a:p>
            <a:pPr indent="-311150" lvl="0" marL="457200" rtl="0" algn="l">
              <a:lnSpc>
                <a:spcPct val="150000"/>
              </a:lnSpc>
              <a:spcBef>
                <a:spcPts val="0"/>
              </a:spcBef>
              <a:spcAft>
                <a:spcPts val="0"/>
              </a:spcAft>
              <a:buSzPts val="1300"/>
              <a:buChar char="●"/>
            </a:pPr>
            <a:r>
              <a:rPr lang="en" sz="1300"/>
              <a:t>Cost awareness</a:t>
            </a:r>
            <a:endParaRPr sz="1300"/>
          </a:p>
          <a:p>
            <a:pPr indent="0" lvl="0" marL="457200" rtl="0" algn="l">
              <a:lnSpc>
                <a:spcPct val="150000"/>
              </a:lnSpc>
              <a:spcBef>
                <a:spcPts val="1600"/>
              </a:spcBef>
              <a:spcAft>
                <a:spcPts val="1600"/>
              </a:spcAft>
              <a:buNone/>
            </a:pPr>
            <a:r>
              <a:t/>
            </a: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3"/>
          <p:cNvSpPr txBox="1"/>
          <p:nvPr>
            <p:ph idx="1" type="body"/>
          </p:nvPr>
        </p:nvSpPr>
        <p:spPr>
          <a:xfrm>
            <a:off x="72475" y="1054300"/>
            <a:ext cx="8779800" cy="250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42900" lvl="0" marL="457200" rtl="0" algn="l">
              <a:spcBef>
                <a:spcPts val="1600"/>
              </a:spcBef>
              <a:spcAft>
                <a:spcPts val="0"/>
              </a:spcAft>
              <a:buSzPts val="1800"/>
              <a:buChar char="●"/>
            </a:pPr>
            <a:r>
              <a:rPr lang="en" sz="1800"/>
              <a:t>We tested our solution for several industries (cement, supermarket)</a:t>
            </a:r>
            <a:endParaRPr sz="1800"/>
          </a:p>
          <a:p>
            <a:pPr indent="0" lvl="0" marL="457200" rtl="0" algn="l">
              <a:spcBef>
                <a:spcPts val="1600"/>
              </a:spcBef>
              <a:spcAft>
                <a:spcPts val="0"/>
              </a:spcAft>
              <a:buNone/>
            </a:pPr>
            <a:r>
              <a:t/>
            </a:r>
            <a:endParaRPr sz="100"/>
          </a:p>
          <a:p>
            <a:pPr indent="-342900" lvl="0" marL="457200" rtl="0" algn="l">
              <a:lnSpc>
                <a:spcPct val="150000"/>
              </a:lnSpc>
              <a:spcBef>
                <a:spcPts val="1600"/>
              </a:spcBef>
              <a:spcAft>
                <a:spcPts val="0"/>
              </a:spcAft>
              <a:buSzPts val="1800"/>
              <a:buChar char="●"/>
            </a:pPr>
            <a:r>
              <a:rPr lang="en" sz="1800"/>
              <a:t>Enhanced our solutions to a scalable approach</a:t>
            </a:r>
            <a:endParaRPr sz="1800"/>
          </a:p>
          <a:p>
            <a:pPr indent="0" lvl="0" marL="457200" rtl="0" algn="l">
              <a:lnSpc>
                <a:spcPct val="150000"/>
              </a:lnSpc>
              <a:spcBef>
                <a:spcPts val="1600"/>
              </a:spcBef>
              <a:spcAft>
                <a:spcPts val="0"/>
              </a:spcAft>
              <a:buNone/>
            </a:pPr>
            <a:r>
              <a:t/>
            </a:r>
            <a:endParaRPr sz="100"/>
          </a:p>
          <a:p>
            <a:pPr indent="-342900" lvl="0" marL="457200" rtl="0" algn="l">
              <a:lnSpc>
                <a:spcPct val="150000"/>
              </a:lnSpc>
              <a:spcBef>
                <a:spcPts val="1600"/>
              </a:spcBef>
              <a:spcAft>
                <a:spcPts val="0"/>
              </a:spcAft>
              <a:buSzPts val="1800"/>
              <a:buChar char="●"/>
            </a:pPr>
            <a:r>
              <a:rPr lang="en" sz="1800"/>
              <a:t>New data sources (costs, remote areas) to fill gaps </a:t>
            </a:r>
            <a:endParaRPr sz="1800"/>
          </a:p>
          <a:p>
            <a:pPr indent="0" lvl="0" marL="457200" rtl="0" algn="l">
              <a:lnSpc>
                <a:spcPct val="150000"/>
              </a:lnSpc>
              <a:spcBef>
                <a:spcPts val="1600"/>
              </a:spcBef>
              <a:spcAft>
                <a:spcPts val="1600"/>
              </a:spcAft>
              <a:buNone/>
            </a:pPr>
            <a:r>
              <a:t/>
            </a:r>
            <a:endParaRPr/>
          </a:p>
        </p:txBody>
      </p:sp>
      <p:sp>
        <p:nvSpPr>
          <p:cNvPr id="206" name="Google Shape;206;p43"/>
          <p:cNvSpPr txBox="1"/>
          <p:nvPr>
            <p:ph type="title"/>
          </p:nvPr>
        </p:nvSpPr>
        <p:spPr>
          <a:xfrm>
            <a:off x="880525" y="444925"/>
            <a:ext cx="78417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xxxxx   </a:t>
            </a:r>
            <a:endParaRPr>
              <a:solidFill>
                <a:schemeClr val="accent1"/>
              </a:solidFill>
            </a:endParaRPr>
          </a:p>
        </p:txBody>
      </p:sp>
      <p:cxnSp>
        <p:nvCxnSpPr>
          <p:cNvPr id="207" name="Google Shape;207;p43"/>
          <p:cNvCxnSpPr/>
          <p:nvPr/>
        </p:nvCxnSpPr>
        <p:spPr>
          <a:xfrm>
            <a:off x="932025" y="4449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4"/>
          <p:cNvSpPr txBox="1"/>
          <p:nvPr>
            <p:ph type="title"/>
          </p:nvPr>
        </p:nvSpPr>
        <p:spPr>
          <a:xfrm>
            <a:off x="3762675" y="3177750"/>
            <a:ext cx="3978000" cy="112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213" name="Google Shape;213;p44"/>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14" name="Google Shape;214;p44"/>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5"/>
          <p:cNvSpPr txBox="1"/>
          <p:nvPr>
            <p:ph type="title"/>
          </p:nvPr>
        </p:nvSpPr>
        <p:spPr>
          <a:xfrm>
            <a:off x="540075" y="459525"/>
            <a:ext cx="4452600" cy="58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Description of Methods</a:t>
            </a:r>
            <a:endParaRPr/>
          </a:p>
        </p:txBody>
      </p:sp>
      <p:sp>
        <p:nvSpPr>
          <p:cNvPr id="220" name="Google Shape;220;p45"/>
          <p:cNvSpPr txBox="1"/>
          <p:nvPr>
            <p:ph idx="4294967295" type="title"/>
          </p:nvPr>
        </p:nvSpPr>
        <p:spPr>
          <a:xfrm>
            <a:off x="282525" y="1182675"/>
            <a:ext cx="4636500" cy="34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rPr lang="en" sz="1400">
                <a:latin typeface="Montserrat"/>
                <a:ea typeface="Montserrat"/>
                <a:cs typeface="Montserrat"/>
                <a:sym typeface="Montserrat"/>
              </a:rPr>
              <a:t>1. NLP Ontology: DNB</a:t>
            </a:r>
            <a:r>
              <a:rPr lang="en" sz="1400">
                <a:latin typeface="Montserrat"/>
                <a:ea typeface="Montserrat"/>
                <a:cs typeface="Montserrat"/>
                <a:sym typeface="Montserrat"/>
              </a:rPr>
              <a:t> &amp;</a:t>
            </a:r>
            <a:r>
              <a:rPr lang="en" sz="1400">
                <a:latin typeface="Montserrat"/>
                <a:ea typeface="Montserrat"/>
                <a:cs typeface="Montserrat"/>
                <a:sym typeface="Montserrat"/>
              </a:rPr>
              <a:t> DUNS; </a:t>
            </a:r>
            <a:r>
              <a:rPr lang="en" sz="1400">
                <a:latin typeface="Montserrat"/>
                <a:ea typeface="Montserrat"/>
                <a:cs typeface="Montserrat"/>
                <a:sym typeface="Montserrat"/>
              </a:rPr>
              <a:t>Panama, Paradise and Pandora papers for offshore and virtual address,</a:t>
            </a:r>
            <a:r>
              <a:rPr lang="en" sz="1200">
                <a:latin typeface="Montserrat"/>
                <a:ea typeface="Montserrat"/>
                <a:cs typeface="Montserrat"/>
                <a:sym typeface="Montserrat"/>
              </a:rPr>
              <a:t> </a:t>
            </a:r>
            <a:r>
              <a:rPr lang="en" sz="1400">
                <a:latin typeface="Montserrat"/>
                <a:ea typeface="Montserrat"/>
                <a:cs typeface="Montserrat"/>
                <a:sym typeface="Montserrat"/>
              </a:rPr>
              <a:t>or the Global cement directory report </a:t>
            </a:r>
            <a:endParaRPr sz="1400">
              <a:latin typeface="Montserrat"/>
              <a:ea typeface="Montserrat"/>
              <a:cs typeface="Montserrat"/>
              <a:sym typeface="Montserrat"/>
            </a:endParaRPr>
          </a:p>
          <a:p>
            <a:pPr indent="0" lvl="0" marL="45720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rPr lang="en" sz="1400">
                <a:latin typeface="Montserrat"/>
                <a:ea typeface="Montserrat"/>
                <a:cs typeface="Montserrat"/>
                <a:sym typeface="Montserrat"/>
              </a:rPr>
              <a:t>2. Top View: Semantic image search using, e.g. CLIP (from OpenAI) applied to sat and terrain view </a:t>
            </a:r>
            <a:r>
              <a:rPr lang="en" sz="1400">
                <a:latin typeface="Montserrat"/>
                <a:ea typeface="Montserrat"/>
                <a:cs typeface="Montserrat"/>
                <a:sym typeface="Montserrat"/>
              </a:rPr>
              <a:t>repos of North America, Africa etc.</a:t>
            </a:r>
            <a:endParaRPr sz="1400">
              <a:latin typeface="Montserrat"/>
              <a:ea typeface="Montserrat"/>
              <a:cs typeface="Montserrat"/>
              <a:sym typeface="Montserrat"/>
            </a:endParaRPr>
          </a:p>
          <a:p>
            <a:pPr indent="0" lvl="0" marL="0" rtl="0" algn="l">
              <a:spcBef>
                <a:spcPts val="0"/>
              </a:spcBef>
              <a:spcAft>
                <a:spcPts val="0"/>
              </a:spcAft>
              <a:buNone/>
            </a:pPr>
            <a:r>
              <a:rPr lang="en" sz="1400">
                <a:latin typeface="Montserrat"/>
                <a:ea typeface="Montserrat"/>
                <a:cs typeface="Montserrat"/>
                <a:sym typeface="Montserrat"/>
              </a:rPr>
              <a:t>a) Library used: CLIP Notebook </a:t>
            </a:r>
            <a:endParaRPr sz="1400">
              <a:latin typeface="Montserrat"/>
              <a:ea typeface="Montserrat"/>
              <a:cs typeface="Montserrat"/>
              <a:sym typeface="Montserrat"/>
            </a:endParaRPr>
          </a:p>
          <a:p>
            <a:pPr indent="0" lvl="0" marL="0" rtl="0" algn="l">
              <a:spcBef>
                <a:spcPts val="0"/>
              </a:spcBef>
              <a:spcAft>
                <a:spcPts val="0"/>
              </a:spcAft>
              <a:buNone/>
            </a:pPr>
            <a:r>
              <a:rPr lang="en" sz="1400">
                <a:latin typeface="Montserrat"/>
                <a:ea typeface="Montserrat"/>
                <a:cs typeface="Montserrat"/>
                <a:sym typeface="Montserrat"/>
              </a:rPr>
              <a:t>b) Library Used: Google MUM Multi-Modal T5 </a:t>
            </a:r>
            <a:endParaRPr sz="1400">
              <a:latin typeface="Montserrat"/>
              <a:ea typeface="Montserrat"/>
              <a:cs typeface="Montserrat"/>
              <a:sym typeface="Montserrat"/>
            </a:endParaRPr>
          </a:p>
          <a:p>
            <a:pPr indent="0" lvl="0" marL="0" rtl="0" algn="l">
              <a:spcBef>
                <a:spcPts val="0"/>
              </a:spcBef>
              <a:spcAft>
                <a:spcPts val="0"/>
              </a:spcAft>
              <a:buNone/>
            </a:pPr>
            <a:r>
              <a:rPr lang="en" sz="1400">
                <a:latin typeface="Montserrat"/>
                <a:ea typeface="Montserrat"/>
                <a:cs typeface="Montserrat"/>
                <a:sym typeface="Montserrat"/>
              </a:rPr>
              <a:t>c) </a:t>
            </a:r>
            <a:r>
              <a:rPr lang="en" sz="1400">
                <a:latin typeface="Montserrat"/>
                <a:ea typeface="Montserrat"/>
                <a:cs typeface="Montserrat"/>
                <a:sym typeface="Montserrat"/>
              </a:rPr>
              <a:t>Library</a:t>
            </a:r>
            <a:r>
              <a:rPr lang="en" sz="1400">
                <a:latin typeface="Montserrat"/>
                <a:ea typeface="Montserrat"/>
                <a:cs typeface="Montserrat"/>
                <a:sym typeface="Montserrat"/>
              </a:rPr>
              <a:t> Used: CV modals on TF or Sagemaker...</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rPr lang="en" sz="1400">
                <a:latin typeface="Montserrat"/>
                <a:ea typeface="Montserrat"/>
                <a:cs typeface="Montserrat"/>
                <a:sym typeface="Montserrat"/>
              </a:rPr>
              <a:t>3. Sat View: Text Extraction of company names from the buildings or building entrances signs, potentially for inclined sat view. </a:t>
            </a:r>
            <a:endParaRPr sz="1400">
              <a:latin typeface="Montserrat"/>
              <a:ea typeface="Montserrat"/>
              <a:cs typeface="Montserrat"/>
              <a:sym typeface="Montserrat"/>
            </a:endParaRPr>
          </a:p>
          <a:p>
            <a:pPr indent="0" lvl="0" marL="0" rtl="0" algn="l">
              <a:spcBef>
                <a:spcPts val="0"/>
              </a:spcBef>
              <a:spcAft>
                <a:spcPts val="0"/>
              </a:spcAft>
              <a:buNone/>
            </a:pPr>
            <a:r>
              <a:rPr lang="en" sz="1400">
                <a:latin typeface="Montserrat"/>
                <a:ea typeface="Montserrat"/>
                <a:cs typeface="Montserrat"/>
                <a:sym typeface="Montserrat"/>
              </a:rPr>
              <a:t>(Cement factory company_detection from image)</a:t>
            </a:r>
            <a:endParaRPr sz="1400">
              <a:latin typeface="Montserrat"/>
              <a:ea typeface="Montserrat"/>
              <a:cs typeface="Montserrat"/>
              <a:sym typeface="Montserrat"/>
            </a:endParaRPr>
          </a:p>
          <a:p>
            <a:pPr indent="0" lvl="0" marL="457200" rtl="0" algn="l">
              <a:spcBef>
                <a:spcPts val="0"/>
              </a:spcBef>
              <a:spcAft>
                <a:spcPts val="0"/>
              </a:spcAft>
              <a:buNone/>
            </a:pPr>
            <a:r>
              <a:t/>
            </a:r>
            <a:endParaRPr sz="1400">
              <a:latin typeface="Montserrat"/>
              <a:ea typeface="Montserrat"/>
              <a:cs typeface="Montserrat"/>
              <a:sym typeface="Montserrat"/>
            </a:endParaRPr>
          </a:p>
          <a:p>
            <a:pPr indent="0" lvl="0" marL="457200" rtl="0" algn="l">
              <a:spcBef>
                <a:spcPts val="0"/>
              </a:spcBef>
              <a:spcAft>
                <a:spcPts val="0"/>
              </a:spcAft>
              <a:buNone/>
            </a:pPr>
            <a:r>
              <a:rPr lang="en" sz="1400">
                <a:latin typeface="Montserrat"/>
                <a:ea typeface="Montserrat"/>
                <a:cs typeface="Montserrat"/>
                <a:sym typeface="Montserrat"/>
              </a:rPr>
              <a:t>							</a:t>
            </a:r>
            <a:endParaRPr sz="1400">
              <a:latin typeface="Montserrat"/>
              <a:ea typeface="Montserrat"/>
              <a:cs typeface="Montserrat"/>
              <a:sym typeface="Montserrat"/>
            </a:endParaRPr>
          </a:p>
        </p:txBody>
      </p:sp>
      <p:sp>
        <p:nvSpPr>
          <p:cNvPr id="221" name="Google Shape;221;p45"/>
          <p:cNvSpPr txBox="1"/>
          <p:nvPr>
            <p:ph idx="4294967295" type="title"/>
          </p:nvPr>
        </p:nvSpPr>
        <p:spPr>
          <a:xfrm>
            <a:off x="5114525" y="1841900"/>
            <a:ext cx="3955500" cy="28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ontserrat"/>
                <a:ea typeface="Montserrat"/>
                <a:cs typeface="Montserrat"/>
                <a:sym typeface="Montserrat"/>
              </a:rPr>
              <a:t>Crowdsourcing </a:t>
            </a:r>
            <a:r>
              <a:rPr lang="en" sz="1400">
                <a:latin typeface="Montserrat"/>
                <a:ea typeface="Montserrat"/>
                <a:cs typeface="Montserrat"/>
                <a:sym typeface="Montserrat"/>
              </a:rPr>
              <a:t>the company annotations</a:t>
            </a:r>
            <a:r>
              <a:rPr lang="en" sz="1400">
                <a:latin typeface="Montserrat"/>
                <a:ea typeface="Montserrat"/>
                <a:cs typeface="Montserrat"/>
                <a:sym typeface="Montserrat"/>
              </a:rPr>
              <a:t>:</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rPr lang="en" sz="1400">
                <a:latin typeface="Montserrat"/>
                <a:ea typeface="Montserrat"/>
                <a:cs typeface="Montserrat"/>
                <a:sym typeface="Montserrat"/>
              </a:rPr>
              <a:t>4. Google PlusCODES, SearchOn: coordinate numbering system for buildings</a:t>
            </a:r>
            <a:endParaRPr sz="1400">
              <a:latin typeface="Montserrat"/>
              <a:ea typeface="Montserrat"/>
              <a:cs typeface="Montserrat"/>
              <a:sym typeface="Montserrat"/>
            </a:endParaRPr>
          </a:p>
          <a:p>
            <a:pPr indent="0" lvl="0" marL="91440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rPr lang="en" sz="1400">
                <a:latin typeface="Montserrat"/>
                <a:ea typeface="Montserrat"/>
                <a:cs typeface="Montserrat"/>
                <a:sym typeface="Montserrat"/>
              </a:rPr>
              <a:t>5. E.g. via Nantic’s now open sourced lightning dev environment, or similar to Google Captchas...</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457200" rtl="0" algn="l">
              <a:spcBef>
                <a:spcPts val="0"/>
              </a:spcBef>
              <a:spcAft>
                <a:spcPts val="0"/>
              </a:spcAft>
              <a:buNone/>
            </a:pPr>
            <a:r>
              <a:t/>
            </a:r>
            <a:endParaRPr sz="1400">
              <a:latin typeface="Montserrat"/>
              <a:ea typeface="Montserrat"/>
              <a:cs typeface="Montserrat"/>
              <a:sym typeface="Montserrat"/>
            </a:endParaRPr>
          </a:p>
          <a:p>
            <a:pPr indent="0" lvl="0" marL="457200" rtl="0" algn="l">
              <a:spcBef>
                <a:spcPts val="0"/>
              </a:spcBef>
              <a:spcAft>
                <a:spcPts val="0"/>
              </a:spcAft>
              <a:buNone/>
            </a:pPr>
            <a:r>
              <a:rPr lang="en" sz="1400">
                <a:latin typeface="Montserrat"/>
                <a:ea typeface="Montserrat"/>
                <a:cs typeface="Montserrat"/>
                <a:sym typeface="Montserrat"/>
              </a:rPr>
              <a:t>							</a:t>
            </a:r>
            <a:endParaRPr sz="14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6"/>
          <p:cNvSpPr txBox="1"/>
          <p:nvPr>
            <p:ph idx="4" type="title"/>
          </p:nvPr>
        </p:nvSpPr>
        <p:spPr>
          <a:xfrm>
            <a:off x="938500" y="445025"/>
            <a:ext cx="6083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SPRINT 2 HYBRID OF </a:t>
            </a:r>
            <a:r>
              <a:rPr lang="en"/>
              <a:t>METHODS (1-5) </a:t>
            </a:r>
            <a:endParaRPr/>
          </a:p>
        </p:txBody>
      </p:sp>
      <p:cxnSp>
        <p:nvCxnSpPr>
          <p:cNvPr id="227" name="Google Shape;227;p4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28" name="Google Shape;228;p46"/>
          <p:cNvSpPr txBox="1"/>
          <p:nvPr>
            <p:ph type="title"/>
          </p:nvPr>
        </p:nvSpPr>
        <p:spPr>
          <a:xfrm>
            <a:off x="3538500" y="2767975"/>
            <a:ext cx="2268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Analysis from top view </a:t>
            </a:r>
            <a:endParaRPr/>
          </a:p>
        </p:txBody>
      </p:sp>
      <p:sp>
        <p:nvSpPr>
          <p:cNvPr id="229" name="Google Shape;229;p46"/>
          <p:cNvSpPr txBox="1"/>
          <p:nvPr>
            <p:ph idx="1" type="subTitle"/>
          </p:nvPr>
        </p:nvSpPr>
        <p:spPr>
          <a:xfrm>
            <a:off x="3538500" y="3452875"/>
            <a:ext cx="23223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Applying cutting-edge object detection methods to satellite, drone, airplane map APIs, or with help of Google Plus Code</a:t>
            </a:r>
            <a:endParaRPr/>
          </a:p>
          <a:p>
            <a:pPr indent="0" lvl="0" marL="0" rtl="0" algn="ctr">
              <a:spcBef>
                <a:spcPts val="0"/>
              </a:spcBef>
              <a:spcAft>
                <a:spcPts val="0"/>
              </a:spcAft>
              <a:buNone/>
            </a:pPr>
            <a:r>
              <a:t/>
            </a:r>
            <a:endParaRPr/>
          </a:p>
        </p:txBody>
      </p:sp>
      <p:sp>
        <p:nvSpPr>
          <p:cNvPr id="230" name="Google Shape;230;p46"/>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Analysis ground view</a:t>
            </a:r>
            <a:endParaRPr/>
          </a:p>
        </p:txBody>
      </p:sp>
      <p:sp>
        <p:nvSpPr>
          <p:cNvPr id="231" name="Google Shape;231;p46"/>
          <p:cNvSpPr txBox="1"/>
          <p:nvPr>
            <p:ph idx="3" type="subTitle"/>
          </p:nvPr>
        </p:nvSpPr>
        <p:spPr>
          <a:xfrm>
            <a:off x="6028550" y="3452875"/>
            <a:ext cx="25851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Combining Natural Language Processing (NLP) text extraction with Computer Vision (CV) methods to Streetview or</a:t>
            </a:r>
            <a:endParaRPr/>
          </a:p>
          <a:p>
            <a:pPr indent="0" lvl="0" marL="0" rtl="0" algn="ctr">
              <a:spcBef>
                <a:spcPts val="0"/>
              </a:spcBef>
              <a:spcAft>
                <a:spcPts val="0"/>
              </a:spcAft>
              <a:buNone/>
            </a:pPr>
            <a:r>
              <a:rPr lang="en"/>
              <a:t>Geological data </a:t>
            </a:r>
            <a:endParaRPr/>
          </a:p>
        </p:txBody>
      </p:sp>
      <p:sp>
        <p:nvSpPr>
          <p:cNvPr id="232" name="Google Shape;232;p46"/>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Searchable Ontology</a:t>
            </a:r>
            <a:endParaRPr/>
          </a:p>
        </p:txBody>
      </p:sp>
      <p:sp>
        <p:nvSpPr>
          <p:cNvPr id="233" name="Google Shape;233;p46"/>
          <p:cNvSpPr txBox="1"/>
          <p:nvPr>
            <p:ph idx="6" type="subTitle"/>
          </p:nvPr>
        </p:nvSpPr>
        <p:spPr>
          <a:xfrm>
            <a:off x="1048447" y="346142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050" u="sng">
              <a:solidFill>
                <a:schemeClr val="hlink"/>
              </a:solidFill>
              <a:latin typeface="Arial"/>
              <a:ea typeface="Arial"/>
              <a:cs typeface="Arial"/>
              <a:sym typeface="Arial"/>
            </a:endParaRPr>
          </a:p>
          <a:p>
            <a:pPr indent="0" lvl="0" marL="0" rtl="0" algn="ctr">
              <a:spcBef>
                <a:spcPts val="0"/>
              </a:spcBef>
              <a:spcAft>
                <a:spcPts val="0"/>
              </a:spcAft>
              <a:buNone/>
            </a:pPr>
            <a:r>
              <a:t/>
            </a:r>
            <a:endParaRPr/>
          </a:p>
        </p:txBody>
      </p:sp>
      <p:cxnSp>
        <p:nvCxnSpPr>
          <p:cNvPr id="234" name="Google Shape;234;p46"/>
          <p:cNvCxnSpPr/>
          <p:nvPr/>
        </p:nvCxnSpPr>
        <p:spPr>
          <a:xfrm>
            <a:off x="4436097" y="3388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35" name="Google Shape;235;p46"/>
          <p:cNvCxnSpPr/>
          <p:nvPr/>
        </p:nvCxnSpPr>
        <p:spPr>
          <a:xfrm>
            <a:off x="6926150" y="3388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36" name="Google Shape;236;p46"/>
          <p:cNvCxnSpPr/>
          <p:nvPr/>
        </p:nvCxnSpPr>
        <p:spPr>
          <a:xfrm>
            <a:off x="1946050" y="3388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37" name="Google Shape;237;p46"/>
          <p:cNvSpPr/>
          <p:nvPr/>
        </p:nvSpPr>
        <p:spPr>
          <a:xfrm>
            <a:off x="1739650"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6"/>
          <p:cNvSpPr/>
          <p:nvPr/>
        </p:nvSpPr>
        <p:spPr>
          <a:xfrm>
            <a:off x="4229697"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6"/>
          <p:cNvSpPr/>
          <p:nvPr/>
        </p:nvSpPr>
        <p:spPr>
          <a:xfrm>
            <a:off x="6719750" y="18871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6"/>
          <p:cNvSpPr/>
          <p:nvPr/>
        </p:nvSpPr>
        <p:spPr>
          <a:xfrm>
            <a:off x="6850102" y="2024450"/>
            <a:ext cx="423884" cy="409986"/>
          </a:xfrm>
          <a:custGeom>
            <a:rect b="b" l="l" r="r" t="t"/>
            <a:pathLst>
              <a:path extrusionOk="0" h="11033" w="11407">
                <a:moveTo>
                  <a:pt x="1698" y="1130"/>
                </a:moveTo>
                <a:cubicBezTo>
                  <a:pt x="1739" y="1130"/>
                  <a:pt x="1780" y="1133"/>
                  <a:pt x="1822" y="1137"/>
                </a:cubicBezTo>
                <a:lnTo>
                  <a:pt x="1143" y="3626"/>
                </a:lnTo>
                <a:cubicBezTo>
                  <a:pt x="643" y="3423"/>
                  <a:pt x="357" y="2852"/>
                  <a:pt x="512" y="2316"/>
                </a:cubicBezTo>
                <a:lnTo>
                  <a:pt x="607" y="1959"/>
                </a:lnTo>
                <a:cubicBezTo>
                  <a:pt x="750" y="1453"/>
                  <a:pt x="1207" y="1130"/>
                  <a:pt x="1698" y="1130"/>
                </a:cubicBezTo>
                <a:close/>
                <a:moveTo>
                  <a:pt x="2641" y="304"/>
                </a:moveTo>
                <a:cubicBezTo>
                  <a:pt x="2755" y="304"/>
                  <a:pt x="2867" y="357"/>
                  <a:pt x="2929" y="471"/>
                </a:cubicBezTo>
                <a:cubicBezTo>
                  <a:pt x="2977" y="542"/>
                  <a:pt x="2989" y="649"/>
                  <a:pt x="2965" y="732"/>
                </a:cubicBezTo>
                <a:lnTo>
                  <a:pt x="1941" y="4566"/>
                </a:lnTo>
                <a:cubicBezTo>
                  <a:pt x="1905" y="4650"/>
                  <a:pt x="1846" y="4733"/>
                  <a:pt x="1774" y="4769"/>
                </a:cubicBezTo>
                <a:cubicBezTo>
                  <a:pt x="1719" y="4806"/>
                  <a:pt x="1659" y="4822"/>
                  <a:pt x="1601" y="4822"/>
                </a:cubicBezTo>
                <a:cubicBezTo>
                  <a:pt x="1396" y="4822"/>
                  <a:pt x="1207" y="4619"/>
                  <a:pt x="1262" y="4388"/>
                </a:cubicBezTo>
                <a:cubicBezTo>
                  <a:pt x="1310" y="4209"/>
                  <a:pt x="2215" y="828"/>
                  <a:pt x="2298" y="566"/>
                </a:cubicBezTo>
                <a:cubicBezTo>
                  <a:pt x="2339" y="397"/>
                  <a:pt x="2491" y="304"/>
                  <a:pt x="2641" y="304"/>
                </a:cubicBezTo>
                <a:close/>
                <a:moveTo>
                  <a:pt x="8751" y="3792"/>
                </a:moveTo>
                <a:lnTo>
                  <a:pt x="10168" y="4173"/>
                </a:lnTo>
                <a:lnTo>
                  <a:pt x="9894" y="5185"/>
                </a:lnTo>
                <a:lnTo>
                  <a:pt x="8489" y="4804"/>
                </a:lnTo>
                <a:cubicBezTo>
                  <a:pt x="8525" y="4614"/>
                  <a:pt x="8704" y="3983"/>
                  <a:pt x="8751" y="3792"/>
                </a:cubicBezTo>
                <a:close/>
                <a:moveTo>
                  <a:pt x="10789" y="3812"/>
                </a:moveTo>
                <a:cubicBezTo>
                  <a:pt x="10804" y="3812"/>
                  <a:pt x="10819" y="3813"/>
                  <a:pt x="10835" y="3816"/>
                </a:cubicBezTo>
                <a:cubicBezTo>
                  <a:pt x="10954" y="3852"/>
                  <a:pt x="11025" y="3971"/>
                  <a:pt x="11001" y="4090"/>
                </a:cubicBezTo>
                <a:lnTo>
                  <a:pt x="10573" y="5662"/>
                </a:lnTo>
                <a:cubicBezTo>
                  <a:pt x="10542" y="5765"/>
                  <a:pt x="10447" y="5833"/>
                  <a:pt x="10345" y="5833"/>
                </a:cubicBezTo>
                <a:cubicBezTo>
                  <a:pt x="10330" y="5833"/>
                  <a:pt x="10314" y="5831"/>
                  <a:pt x="10299" y="5828"/>
                </a:cubicBezTo>
                <a:cubicBezTo>
                  <a:pt x="10180" y="5805"/>
                  <a:pt x="10120" y="5626"/>
                  <a:pt x="10132" y="5566"/>
                </a:cubicBezTo>
                <a:cubicBezTo>
                  <a:pt x="10179" y="5391"/>
                  <a:pt x="10560" y="3982"/>
                  <a:pt x="10573" y="3982"/>
                </a:cubicBezTo>
                <a:cubicBezTo>
                  <a:pt x="10573" y="3982"/>
                  <a:pt x="10573" y="3982"/>
                  <a:pt x="10573" y="3983"/>
                </a:cubicBezTo>
                <a:cubicBezTo>
                  <a:pt x="10594" y="3879"/>
                  <a:pt x="10687" y="3812"/>
                  <a:pt x="10789" y="3812"/>
                </a:cubicBezTo>
                <a:close/>
                <a:moveTo>
                  <a:pt x="4679" y="4983"/>
                </a:moveTo>
                <a:lnTo>
                  <a:pt x="6799" y="5447"/>
                </a:lnTo>
                <a:lnTo>
                  <a:pt x="6799" y="5924"/>
                </a:lnTo>
                <a:cubicBezTo>
                  <a:pt x="6799" y="6245"/>
                  <a:pt x="6537" y="6531"/>
                  <a:pt x="6191" y="6531"/>
                </a:cubicBezTo>
                <a:lnTo>
                  <a:pt x="5286" y="6531"/>
                </a:lnTo>
                <a:cubicBezTo>
                  <a:pt x="4953" y="6531"/>
                  <a:pt x="4667" y="6257"/>
                  <a:pt x="4667" y="5924"/>
                </a:cubicBezTo>
                <a:lnTo>
                  <a:pt x="4667" y="4983"/>
                </a:lnTo>
                <a:close/>
                <a:moveTo>
                  <a:pt x="2644" y="0"/>
                </a:moveTo>
                <a:cubicBezTo>
                  <a:pt x="2359" y="0"/>
                  <a:pt x="2075" y="175"/>
                  <a:pt x="1988" y="494"/>
                </a:cubicBezTo>
                <a:lnTo>
                  <a:pt x="1905" y="840"/>
                </a:lnTo>
                <a:cubicBezTo>
                  <a:pt x="1835" y="829"/>
                  <a:pt x="1764" y="824"/>
                  <a:pt x="1694" y="824"/>
                </a:cubicBezTo>
                <a:cubicBezTo>
                  <a:pt x="1065" y="824"/>
                  <a:pt x="469" y="1246"/>
                  <a:pt x="298" y="1899"/>
                </a:cubicBezTo>
                <a:lnTo>
                  <a:pt x="191" y="2256"/>
                </a:lnTo>
                <a:cubicBezTo>
                  <a:pt x="0" y="2947"/>
                  <a:pt x="369" y="3685"/>
                  <a:pt x="1048" y="3959"/>
                </a:cubicBezTo>
                <a:lnTo>
                  <a:pt x="953" y="4292"/>
                </a:lnTo>
                <a:cubicBezTo>
                  <a:pt x="822" y="4751"/>
                  <a:pt x="1191" y="5150"/>
                  <a:pt x="1609" y="5150"/>
                </a:cubicBezTo>
                <a:cubicBezTo>
                  <a:pt x="1723" y="5150"/>
                  <a:pt x="1840" y="5121"/>
                  <a:pt x="1953" y="5054"/>
                </a:cubicBezTo>
                <a:cubicBezTo>
                  <a:pt x="2274" y="4876"/>
                  <a:pt x="2274" y="4554"/>
                  <a:pt x="2322" y="4459"/>
                </a:cubicBezTo>
                <a:lnTo>
                  <a:pt x="4358" y="4912"/>
                </a:lnTo>
                <a:lnTo>
                  <a:pt x="4358" y="5924"/>
                </a:lnTo>
                <a:cubicBezTo>
                  <a:pt x="4358" y="6436"/>
                  <a:pt x="4775" y="6852"/>
                  <a:pt x="5298" y="6852"/>
                </a:cubicBezTo>
                <a:lnTo>
                  <a:pt x="5584" y="6852"/>
                </a:lnTo>
                <a:lnTo>
                  <a:pt x="5584" y="7638"/>
                </a:lnTo>
                <a:lnTo>
                  <a:pt x="4001" y="7638"/>
                </a:lnTo>
                <a:cubicBezTo>
                  <a:pt x="3703" y="7638"/>
                  <a:pt x="3453" y="7900"/>
                  <a:pt x="3453" y="8198"/>
                </a:cubicBezTo>
                <a:cubicBezTo>
                  <a:pt x="3453" y="8495"/>
                  <a:pt x="3703" y="8745"/>
                  <a:pt x="4001" y="8745"/>
                </a:cubicBezTo>
                <a:lnTo>
                  <a:pt x="4298" y="8745"/>
                </a:lnTo>
                <a:lnTo>
                  <a:pt x="2679" y="10758"/>
                </a:lnTo>
                <a:cubicBezTo>
                  <a:pt x="2584" y="10865"/>
                  <a:pt x="2667" y="11019"/>
                  <a:pt x="2810" y="11019"/>
                </a:cubicBezTo>
                <a:cubicBezTo>
                  <a:pt x="2858" y="11019"/>
                  <a:pt x="2905" y="11008"/>
                  <a:pt x="2941" y="10960"/>
                </a:cubicBezTo>
                <a:lnTo>
                  <a:pt x="4727" y="8745"/>
                </a:lnTo>
                <a:lnTo>
                  <a:pt x="5596" y="8745"/>
                </a:lnTo>
                <a:lnTo>
                  <a:pt x="5596" y="10865"/>
                </a:lnTo>
                <a:cubicBezTo>
                  <a:pt x="5596" y="10948"/>
                  <a:pt x="5667" y="11019"/>
                  <a:pt x="5763" y="11019"/>
                </a:cubicBezTo>
                <a:cubicBezTo>
                  <a:pt x="5846" y="11019"/>
                  <a:pt x="5918" y="10948"/>
                  <a:pt x="5918" y="10865"/>
                </a:cubicBezTo>
                <a:lnTo>
                  <a:pt x="5918" y="8745"/>
                </a:lnTo>
                <a:lnTo>
                  <a:pt x="6787" y="8745"/>
                </a:lnTo>
                <a:lnTo>
                  <a:pt x="8573" y="10960"/>
                </a:lnTo>
                <a:cubicBezTo>
                  <a:pt x="8607" y="11009"/>
                  <a:pt x="8658" y="11033"/>
                  <a:pt x="8706" y="11033"/>
                </a:cubicBezTo>
                <a:cubicBezTo>
                  <a:pt x="8741" y="11033"/>
                  <a:pt x="8774" y="11020"/>
                  <a:pt x="8799" y="10996"/>
                </a:cubicBezTo>
                <a:cubicBezTo>
                  <a:pt x="8870" y="10936"/>
                  <a:pt x="8870" y="10829"/>
                  <a:pt x="8823" y="10769"/>
                </a:cubicBezTo>
                <a:lnTo>
                  <a:pt x="7203" y="8757"/>
                </a:lnTo>
                <a:lnTo>
                  <a:pt x="7501" y="8757"/>
                </a:lnTo>
                <a:cubicBezTo>
                  <a:pt x="7799" y="8757"/>
                  <a:pt x="8049" y="8507"/>
                  <a:pt x="8049" y="8210"/>
                </a:cubicBezTo>
                <a:cubicBezTo>
                  <a:pt x="8049" y="7912"/>
                  <a:pt x="7799" y="7662"/>
                  <a:pt x="7501" y="7662"/>
                </a:cubicBezTo>
                <a:lnTo>
                  <a:pt x="7108" y="7662"/>
                </a:lnTo>
                <a:cubicBezTo>
                  <a:pt x="7025" y="7662"/>
                  <a:pt x="6953" y="7733"/>
                  <a:pt x="6953" y="7817"/>
                </a:cubicBezTo>
                <a:cubicBezTo>
                  <a:pt x="6953" y="7912"/>
                  <a:pt x="7025" y="7983"/>
                  <a:pt x="7108" y="7983"/>
                </a:cubicBezTo>
                <a:lnTo>
                  <a:pt x="7501" y="7983"/>
                </a:lnTo>
                <a:cubicBezTo>
                  <a:pt x="7620" y="7983"/>
                  <a:pt x="7727" y="8091"/>
                  <a:pt x="7727" y="8210"/>
                </a:cubicBezTo>
                <a:cubicBezTo>
                  <a:pt x="7727" y="8329"/>
                  <a:pt x="7620" y="8436"/>
                  <a:pt x="7501" y="8436"/>
                </a:cubicBezTo>
                <a:lnTo>
                  <a:pt x="4024" y="8436"/>
                </a:lnTo>
                <a:cubicBezTo>
                  <a:pt x="3905" y="8436"/>
                  <a:pt x="3798" y="8329"/>
                  <a:pt x="3798" y="8210"/>
                </a:cubicBezTo>
                <a:cubicBezTo>
                  <a:pt x="3798" y="8091"/>
                  <a:pt x="3905" y="7983"/>
                  <a:pt x="4024" y="7983"/>
                </a:cubicBezTo>
                <a:lnTo>
                  <a:pt x="6489" y="7983"/>
                </a:lnTo>
                <a:cubicBezTo>
                  <a:pt x="6584" y="7983"/>
                  <a:pt x="6656" y="7912"/>
                  <a:pt x="6656" y="7817"/>
                </a:cubicBezTo>
                <a:cubicBezTo>
                  <a:pt x="6656" y="7733"/>
                  <a:pt x="6584" y="7662"/>
                  <a:pt x="6489" y="7662"/>
                </a:cubicBezTo>
                <a:lnTo>
                  <a:pt x="5929" y="7662"/>
                </a:lnTo>
                <a:lnTo>
                  <a:pt x="5929" y="6876"/>
                </a:lnTo>
                <a:lnTo>
                  <a:pt x="6203" y="6876"/>
                </a:lnTo>
                <a:cubicBezTo>
                  <a:pt x="6727" y="6876"/>
                  <a:pt x="7144" y="6459"/>
                  <a:pt x="7144" y="5935"/>
                </a:cubicBezTo>
                <a:lnTo>
                  <a:pt x="7144" y="5531"/>
                </a:lnTo>
                <a:lnTo>
                  <a:pt x="7668" y="5650"/>
                </a:lnTo>
                <a:cubicBezTo>
                  <a:pt x="7713" y="5660"/>
                  <a:pt x="7758" y="5665"/>
                  <a:pt x="7803" y="5665"/>
                </a:cubicBezTo>
                <a:cubicBezTo>
                  <a:pt x="8075" y="5665"/>
                  <a:pt x="8322" y="5484"/>
                  <a:pt x="8394" y="5197"/>
                </a:cubicBezTo>
                <a:lnTo>
                  <a:pt x="8406" y="5126"/>
                </a:lnTo>
                <a:lnTo>
                  <a:pt x="9823" y="5519"/>
                </a:lnTo>
                <a:cubicBezTo>
                  <a:pt x="9763" y="5793"/>
                  <a:pt x="9930" y="6078"/>
                  <a:pt x="10228" y="6150"/>
                </a:cubicBezTo>
                <a:cubicBezTo>
                  <a:pt x="10279" y="6164"/>
                  <a:pt x="10331" y="6171"/>
                  <a:pt x="10382" y="6171"/>
                </a:cubicBezTo>
                <a:cubicBezTo>
                  <a:pt x="10622" y="6171"/>
                  <a:pt x="10835" y="6015"/>
                  <a:pt x="10894" y="5769"/>
                </a:cubicBezTo>
                <a:lnTo>
                  <a:pt x="11323" y="4185"/>
                </a:lnTo>
                <a:cubicBezTo>
                  <a:pt x="11406" y="3888"/>
                  <a:pt x="11240" y="3590"/>
                  <a:pt x="10942" y="3519"/>
                </a:cubicBezTo>
                <a:cubicBezTo>
                  <a:pt x="10897" y="3507"/>
                  <a:pt x="10852" y="3502"/>
                  <a:pt x="10807" y="3502"/>
                </a:cubicBezTo>
                <a:cubicBezTo>
                  <a:pt x="10568" y="3502"/>
                  <a:pt x="10345" y="3655"/>
                  <a:pt x="10275" y="3876"/>
                </a:cubicBezTo>
                <a:lnTo>
                  <a:pt x="8858" y="3495"/>
                </a:lnTo>
                <a:lnTo>
                  <a:pt x="8870" y="3411"/>
                </a:lnTo>
                <a:cubicBezTo>
                  <a:pt x="8966" y="3090"/>
                  <a:pt x="8775" y="2757"/>
                  <a:pt x="8454" y="2673"/>
                </a:cubicBezTo>
                <a:lnTo>
                  <a:pt x="5679" y="1792"/>
                </a:lnTo>
                <a:cubicBezTo>
                  <a:pt x="5663" y="1787"/>
                  <a:pt x="5646" y="1785"/>
                  <a:pt x="5629" y="1785"/>
                </a:cubicBezTo>
                <a:cubicBezTo>
                  <a:pt x="5561" y="1785"/>
                  <a:pt x="5496" y="1823"/>
                  <a:pt x="5477" y="1899"/>
                </a:cubicBezTo>
                <a:cubicBezTo>
                  <a:pt x="5453" y="1983"/>
                  <a:pt x="5489" y="2078"/>
                  <a:pt x="5584" y="2102"/>
                </a:cubicBezTo>
                <a:lnTo>
                  <a:pt x="8346" y="2983"/>
                </a:lnTo>
                <a:cubicBezTo>
                  <a:pt x="8501" y="3030"/>
                  <a:pt x="8585" y="3197"/>
                  <a:pt x="8549" y="3340"/>
                </a:cubicBezTo>
                <a:cubicBezTo>
                  <a:pt x="8049" y="5162"/>
                  <a:pt x="8144" y="4816"/>
                  <a:pt x="8073" y="5126"/>
                </a:cubicBezTo>
                <a:cubicBezTo>
                  <a:pt x="8030" y="5263"/>
                  <a:pt x="7904" y="5344"/>
                  <a:pt x="7776" y="5344"/>
                </a:cubicBezTo>
                <a:cubicBezTo>
                  <a:pt x="7760" y="5344"/>
                  <a:pt x="7743" y="5343"/>
                  <a:pt x="7727" y="5340"/>
                </a:cubicBezTo>
                <a:lnTo>
                  <a:pt x="2393" y="4161"/>
                </a:lnTo>
                <a:lnTo>
                  <a:pt x="3155" y="1352"/>
                </a:lnTo>
                <a:lnTo>
                  <a:pt x="4977" y="1923"/>
                </a:lnTo>
                <a:cubicBezTo>
                  <a:pt x="4996" y="1931"/>
                  <a:pt x="5016" y="1935"/>
                  <a:pt x="5035" y="1935"/>
                </a:cubicBezTo>
                <a:cubicBezTo>
                  <a:pt x="5100" y="1935"/>
                  <a:pt x="5161" y="1892"/>
                  <a:pt x="5179" y="1828"/>
                </a:cubicBezTo>
                <a:cubicBezTo>
                  <a:pt x="5203" y="1733"/>
                  <a:pt x="5167" y="1649"/>
                  <a:pt x="5072" y="1614"/>
                </a:cubicBezTo>
                <a:lnTo>
                  <a:pt x="3239" y="1030"/>
                </a:lnTo>
                <a:cubicBezTo>
                  <a:pt x="3262" y="935"/>
                  <a:pt x="3405" y="661"/>
                  <a:pt x="3227" y="340"/>
                </a:cubicBezTo>
                <a:cubicBezTo>
                  <a:pt x="3095" y="109"/>
                  <a:pt x="2869" y="0"/>
                  <a:pt x="26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46"/>
          <p:cNvGrpSpPr/>
          <p:nvPr/>
        </p:nvGrpSpPr>
        <p:grpSpPr>
          <a:xfrm>
            <a:off x="4408944" y="2017503"/>
            <a:ext cx="326106" cy="423908"/>
            <a:chOff x="3990517" y="3354173"/>
            <a:chExt cx="279559" cy="363402"/>
          </a:xfrm>
        </p:grpSpPr>
        <p:sp>
          <p:nvSpPr>
            <p:cNvPr id="242" name="Google Shape;242;p46"/>
            <p:cNvSpPr/>
            <p:nvPr/>
          </p:nvSpPr>
          <p:spPr>
            <a:xfrm>
              <a:off x="3990517" y="3354173"/>
              <a:ext cx="279559" cy="363402"/>
            </a:xfrm>
            <a:custGeom>
              <a:rect b="b" l="l" r="r" t="t"/>
              <a:pathLst>
                <a:path extrusionOk="0" h="11408" w="8776">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6"/>
            <p:cNvSpPr/>
            <p:nvPr/>
          </p:nvSpPr>
          <p:spPr>
            <a:xfrm>
              <a:off x="4102009" y="3418680"/>
              <a:ext cx="36824" cy="37175"/>
            </a:xfrm>
            <a:custGeom>
              <a:rect b="b" l="l" r="r" t="t"/>
              <a:pathLst>
                <a:path extrusionOk="0" h="1167" w="1156">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6"/>
            <p:cNvSpPr/>
            <p:nvPr/>
          </p:nvSpPr>
          <p:spPr>
            <a:xfrm>
              <a:off x="4083820" y="3615129"/>
              <a:ext cx="37175" cy="36824"/>
            </a:xfrm>
            <a:custGeom>
              <a:rect b="b" l="l" r="r" t="t"/>
              <a:pathLst>
                <a:path extrusionOk="0" h="1156" w="1167">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46"/>
          <p:cNvGrpSpPr/>
          <p:nvPr/>
        </p:nvGrpSpPr>
        <p:grpSpPr>
          <a:xfrm>
            <a:off x="1860614" y="2015956"/>
            <a:ext cx="442673" cy="426992"/>
            <a:chOff x="1284212" y="1963766"/>
            <a:chExt cx="379489" cy="366046"/>
          </a:xfrm>
        </p:grpSpPr>
        <p:sp>
          <p:nvSpPr>
            <p:cNvPr id="246" name="Google Shape;246;p46"/>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6"/>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46"/>
          <p:cNvSpPr txBox="1"/>
          <p:nvPr>
            <p:ph idx="6" type="subTitle"/>
          </p:nvPr>
        </p:nvSpPr>
        <p:spPr>
          <a:xfrm>
            <a:off x="1048447" y="346142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 ontology built with a scraper that Swiss Re can use for searching for a particular company within the database.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